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Lst>
  <p:sldSz cy="5143500" cx="9144000"/>
  <p:notesSz cx="6858000" cy="9144000"/>
  <p:embeddedFontLst>
    <p:embeddedFont>
      <p:font typeface="Roboto"/>
      <p:regular r:id="rId70"/>
      <p:bold r:id="rId71"/>
      <p:italic r:id="rId72"/>
      <p:boldItalic r:id="rId73"/>
    </p:embeddedFont>
    <p:embeddedFont>
      <p:font typeface="Nunito"/>
      <p:regular r:id="rId74"/>
      <p:bold r:id="rId75"/>
      <p:italic r:id="rId76"/>
      <p:boldItalic r:id="rId77"/>
    </p:embeddedFont>
    <p:embeddedFont>
      <p:font typeface="Montserrat"/>
      <p:bold r:id="rId78"/>
      <p:boldItalic r:id="rId79"/>
    </p:embeddedFont>
    <p:embeddedFont>
      <p:font typeface="Poppins"/>
      <p:bold r:id="rId80"/>
      <p:boldItalic r:id="rId81"/>
    </p:embeddedFont>
    <p:embeddedFont>
      <p:font typeface="Lato"/>
      <p:regular r:id="rId82"/>
      <p:bold r:id="rId83"/>
      <p:italic r:id="rId84"/>
      <p:boldItalic r:id="rId85"/>
    </p:embeddedFont>
    <p:embeddedFont>
      <p:font typeface="DM Sans"/>
      <p:regular r:id="rId86"/>
      <p:bold r:id="rId87"/>
      <p:italic r:id="rId88"/>
      <p:boldItalic r:id="rId89"/>
    </p:embeddedFont>
    <p:embeddedFont>
      <p:font typeface="Open Sans"/>
      <p:regular r:id="rId90"/>
      <p:bold r:id="rId91"/>
      <p:italic r:id="rId92"/>
      <p:boldItalic r:id="rId9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Lato-italic.fntdata"/><Relationship Id="rId83" Type="http://schemas.openxmlformats.org/officeDocument/2006/relationships/font" Target="fonts/Lato-bold.fntdata"/><Relationship Id="rId42" Type="http://schemas.openxmlformats.org/officeDocument/2006/relationships/slide" Target="slides/slide36.xml"/><Relationship Id="rId86" Type="http://schemas.openxmlformats.org/officeDocument/2006/relationships/font" Target="fonts/DMSans-regular.fntdata"/><Relationship Id="rId41" Type="http://schemas.openxmlformats.org/officeDocument/2006/relationships/slide" Target="slides/slide35.xml"/><Relationship Id="rId85" Type="http://schemas.openxmlformats.org/officeDocument/2006/relationships/font" Target="fonts/Lato-boldItalic.fntdata"/><Relationship Id="rId44" Type="http://schemas.openxmlformats.org/officeDocument/2006/relationships/slide" Target="slides/slide38.xml"/><Relationship Id="rId88" Type="http://schemas.openxmlformats.org/officeDocument/2006/relationships/font" Target="fonts/DMSans-italic.fntdata"/><Relationship Id="rId43" Type="http://schemas.openxmlformats.org/officeDocument/2006/relationships/slide" Target="slides/slide37.xml"/><Relationship Id="rId87" Type="http://schemas.openxmlformats.org/officeDocument/2006/relationships/font" Target="fonts/DMSans-bold.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DMSans-boldItalic.fntdata"/><Relationship Id="rId80" Type="http://schemas.openxmlformats.org/officeDocument/2006/relationships/font" Target="fonts/Poppins-bold.fntdata"/><Relationship Id="rId82" Type="http://schemas.openxmlformats.org/officeDocument/2006/relationships/font" Target="fonts/Lato-regular.fntdata"/><Relationship Id="rId81" Type="http://schemas.openxmlformats.org/officeDocument/2006/relationships/font" Target="fonts/Poppi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boldItalic.fntdata"/><Relationship Id="rId72" Type="http://schemas.openxmlformats.org/officeDocument/2006/relationships/font" Target="fonts/Roboto-italic.fntdata"/><Relationship Id="rId31" Type="http://schemas.openxmlformats.org/officeDocument/2006/relationships/slide" Target="slides/slide25.xml"/><Relationship Id="rId75" Type="http://schemas.openxmlformats.org/officeDocument/2006/relationships/font" Target="fonts/Nunito-bold.fntdata"/><Relationship Id="rId30" Type="http://schemas.openxmlformats.org/officeDocument/2006/relationships/slide" Target="slides/slide24.xml"/><Relationship Id="rId74" Type="http://schemas.openxmlformats.org/officeDocument/2006/relationships/font" Target="fonts/Nunito-regular.fntdata"/><Relationship Id="rId33" Type="http://schemas.openxmlformats.org/officeDocument/2006/relationships/slide" Target="slides/slide27.xml"/><Relationship Id="rId77" Type="http://schemas.openxmlformats.org/officeDocument/2006/relationships/font" Target="fonts/Nunito-boldItalic.fntdata"/><Relationship Id="rId32" Type="http://schemas.openxmlformats.org/officeDocument/2006/relationships/slide" Target="slides/slide26.xml"/><Relationship Id="rId76" Type="http://schemas.openxmlformats.org/officeDocument/2006/relationships/font" Target="fonts/Nunito-italic.fntdata"/><Relationship Id="rId35" Type="http://schemas.openxmlformats.org/officeDocument/2006/relationships/slide" Target="slides/slide29.xml"/><Relationship Id="rId79" Type="http://schemas.openxmlformats.org/officeDocument/2006/relationships/font" Target="fonts/Montserrat-boldItalic.fntdata"/><Relationship Id="rId34" Type="http://schemas.openxmlformats.org/officeDocument/2006/relationships/slide" Target="slides/slide28.xml"/><Relationship Id="rId78" Type="http://schemas.openxmlformats.org/officeDocument/2006/relationships/font" Target="fonts/Montserrat-bold.fntdata"/><Relationship Id="rId71" Type="http://schemas.openxmlformats.org/officeDocument/2006/relationships/font" Target="fonts/Roboto-bold.fntdata"/><Relationship Id="rId70" Type="http://schemas.openxmlformats.org/officeDocument/2006/relationships/font" Target="fonts/Roboto-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OpenSans-bold.fntdata"/><Relationship Id="rId90" Type="http://schemas.openxmlformats.org/officeDocument/2006/relationships/font" Target="fonts/OpenSans-regular.fntdata"/><Relationship Id="rId93" Type="http://schemas.openxmlformats.org/officeDocument/2006/relationships/font" Target="fonts/OpenSans-boldItalic.fntdata"/><Relationship Id="rId92" Type="http://schemas.openxmlformats.org/officeDocument/2006/relationships/font" Target="fonts/OpenSans-italic.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e4655226ce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2e4655226ce_1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e4655226ce_1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g2e4655226ce_1_3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e464fd70ec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g2e464fd70ec_0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e464fd70ec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g2e464fd70ec_0_1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e464fd70ec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g2e464fd70ec_0_3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e464fd70ec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g2e464fd70ec_0_5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e464fd70ec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g2e464fd70ec_0_1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e464fd70ec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g2e464fd70ec_0_2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e464fd70ec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g2e464fd70ec_0_5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e464fd70ec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g2e464fd70ec_0_5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e464fd70ec_0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g2e464fd70ec_0_6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e4655226ce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g2e4655226ce_1_10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e464fd70ec_0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g2e464fd70ec_0_6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e464fd70ec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g2e464fd70ec_0_6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e464fd70ec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g2e464fd70ec_0_6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2e464fd70ec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g2e464fd70ec_0_7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2e464fd70ec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g2e464fd70ec_0_7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e464fd70ec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g2e464fd70ec_0_7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2e464fd70ec_0_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g2e464fd70ec_0_8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2e464fd70ec_0_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g2e464fd70ec_0_8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e464fd70ec_0_8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g2e464fd70ec_0_8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2e464fd70ec_0_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g2e464fd70ec_0_9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e4655226ce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g2e4655226ce_1_1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2e464fd70ec_0_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g2e464fd70ec_0_8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2e464fd70ec_0_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g2e464fd70ec_0_9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2e4699740a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g2e4699740ae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2e4699740a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g2e4699740ae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2e4699740ae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g2e4699740ae_0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2e4699740ae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g2e4699740ae_0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2e4699740ae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g2e4699740ae_0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2e4699740ae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g2e4699740ae_0_1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2e4699740ae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g2e4699740ae_0_1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2e4699740ae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g2e4699740ae_0_1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e464fd70e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g2e464fd70ec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2e4699740ae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g2e4699740ae_0_2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2e4699740ae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g2e4699740ae_0_2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2e4699740ae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g2e4699740ae_0_2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2e4699740ae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g2e4699740ae_0_3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g2e4699740ae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g2e4699740ae_0_3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2e4699740ae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g2e4699740ae_0_3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g2e4699740ae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g2e4699740ae_0_6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2e4699740ae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g2e4699740ae_0_4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g2e4699740ae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g2e4699740ae_0_4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g2e4699740ae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g2e4699740ae_0_4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e4655226ce_1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2e4655226ce_1_1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2e4699740ae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g2e4699740ae_0_5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2e4699740ae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g2e4699740ae_0_5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g2e4699740ae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g2e4699740ae_0_4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2e4699740ae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g2e4699740ae_0_5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2e4699740ae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g2e4699740ae_0_3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1" name="Shape 1551"/>
        <p:cNvGrpSpPr/>
        <p:nvPr/>
      </p:nvGrpSpPr>
      <p:grpSpPr>
        <a:xfrm>
          <a:off x="0" y="0"/>
          <a:ext cx="0" cy="0"/>
          <a:chOff x="0" y="0"/>
          <a:chExt cx="0" cy="0"/>
        </a:xfrm>
      </p:grpSpPr>
      <p:sp>
        <p:nvSpPr>
          <p:cNvPr id="1552" name="Google Shape;1552;g2e4699740ae_0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g2e4699740ae_0_6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g2e4699740ae_0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g2e4699740ae_0_6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g2e4699740ae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g2e4699740ae_0_6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2" name="Shape 1632"/>
        <p:cNvGrpSpPr/>
        <p:nvPr/>
      </p:nvGrpSpPr>
      <p:grpSpPr>
        <a:xfrm>
          <a:off x="0" y="0"/>
          <a:ext cx="0" cy="0"/>
          <a:chOff x="0" y="0"/>
          <a:chExt cx="0" cy="0"/>
        </a:xfrm>
      </p:grpSpPr>
      <p:sp>
        <p:nvSpPr>
          <p:cNvPr id="1633" name="Google Shape;1633;g2e4699740ae_0_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g2e4699740ae_0_7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9" name="Shape 1659"/>
        <p:cNvGrpSpPr/>
        <p:nvPr/>
      </p:nvGrpSpPr>
      <p:grpSpPr>
        <a:xfrm>
          <a:off x="0" y="0"/>
          <a:ext cx="0" cy="0"/>
          <a:chOff x="0" y="0"/>
          <a:chExt cx="0" cy="0"/>
        </a:xfrm>
      </p:grpSpPr>
      <p:sp>
        <p:nvSpPr>
          <p:cNvPr id="1660" name="Google Shape;1660;g2e4699740ae_0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g2e4699740ae_0_7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e4655226ce_1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2e4655226ce_1_19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6" name="Shape 1686"/>
        <p:cNvGrpSpPr/>
        <p:nvPr/>
      </p:nvGrpSpPr>
      <p:grpSpPr>
        <a:xfrm>
          <a:off x="0" y="0"/>
          <a:ext cx="0" cy="0"/>
          <a:chOff x="0" y="0"/>
          <a:chExt cx="0" cy="0"/>
        </a:xfrm>
      </p:grpSpPr>
      <p:sp>
        <p:nvSpPr>
          <p:cNvPr id="1687" name="Google Shape;1687;g2e4699740ae_0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g2e4699740ae_0_7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2" name="Shape 1712"/>
        <p:cNvGrpSpPr/>
        <p:nvPr/>
      </p:nvGrpSpPr>
      <p:grpSpPr>
        <a:xfrm>
          <a:off x="0" y="0"/>
          <a:ext cx="0" cy="0"/>
          <a:chOff x="0" y="0"/>
          <a:chExt cx="0" cy="0"/>
        </a:xfrm>
      </p:grpSpPr>
      <p:sp>
        <p:nvSpPr>
          <p:cNvPr id="1713" name="Google Shape;1713;g2e4699740ae_0_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g2e4699740ae_0_8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7" name="Shape 1737"/>
        <p:cNvGrpSpPr/>
        <p:nvPr/>
      </p:nvGrpSpPr>
      <p:grpSpPr>
        <a:xfrm>
          <a:off x="0" y="0"/>
          <a:ext cx="0" cy="0"/>
          <a:chOff x="0" y="0"/>
          <a:chExt cx="0" cy="0"/>
        </a:xfrm>
      </p:grpSpPr>
      <p:sp>
        <p:nvSpPr>
          <p:cNvPr id="1738" name="Google Shape;1738;g2e4699740ae_0_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g2e4699740ae_0_8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2" name="Shape 1762"/>
        <p:cNvGrpSpPr/>
        <p:nvPr/>
      </p:nvGrpSpPr>
      <p:grpSpPr>
        <a:xfrm>
          <a:off x="0" y="0"/>
          <a:ext cx="0" cy="0"/>
          <a:chOff x="0" y="0"/>
          <a:chExt cx="0" cy="0"/>
        </a:xfrm>
      </p:grpSpPr>
      <p:sp>
        <p:nvSpPr>
          <p:cNvPr id="1763" name="Google Shape;1763;g2e4655226ce_1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g2e4655226ce_1_3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e4655226ce_1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2e4655226ce_1_2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e4655226ce_1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g2e4655226ce_1_2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e4655226ce_1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g2e4655226ce_1_28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8" name="Google Shape;58;p1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9" name="Google Shape;59;p1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5"/>
          <p:cNvSpPr txBox="1"/>
          <p:nvPr>
            <p:ph type="ctrTitle"/>
          </p:nvPr>
        </p:nvSpPr>
        <p:spPr>
          <a:xfrm>
            <a:off x="342900" y="1065213"/>
            <a:ext cx="3886200" cy="735013"/>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2" name="Google Shape;62;p15"/>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63" name="Google Shape;63;p15"/>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4" name="Google Shape;64;p15"/>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5" name="Google Shape;65;p15"/>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8" name="Google Shape;68;p16"/>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69" name="Google Shape;69;p1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0" name="Google Shape;70;p1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1" name="Google Shape;71;p1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361156" y="2203450"/>
            <a:ext cx="3886200" cy="681038"/>
          </a:xfrm>
          <a:prstGeom prst="rect">
            <a:avLst/>
          </a:prstGeom>
          <a:noFill/>
          <a:ln>
            <a:noFill/>
          </a:ln>
        </p:spPr>
        <p:txBody>
          <a:bodyPr anchorCtr="0" anchor="t" bIns="22850" lIns="45725" spcFirstLastPara="1" rIns="45725" wrap="square" tIns="22850">
            <a:normAutofit/>
          </a:bodyPr>
          <a:lstStyle>
            <a:lvl1pPr lvl="0" algn="l">
              <a:spcBef>
                <a:spcPts val="0"/>
              </a:spcBef>
              <a:spcAft>
                <a:spcPts val="0"/>
              </a:spcAft>
              <a:buClr>
                <a:schemeClr val="dk1"/>
              </a:buClr>
              <a:buSzPts val="2000"/>
              <a:buFont typeface="Calibri"/>
              <a:buNone/>
              <a:defRPr b="1" sz="2000"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4" name="Google Shape;74;p17"/>
          <p:cNvSpPr txBox="1"/>
          <p:nvPr>
            <p:ph idx="1" type="body"/>
          </p:nvPr>
        </p:nvSpPr>
        <p:spPr>
          <a:xfrm>
            <a:off x="361156" y="1453357"/>
            <a:ext cx="3886200" cy="750094"/>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rgbClr val="888888"/>
              </a:buClr>
              <a:buSzPts val="1000"/>
              <a:buNone/>
              <a:defRPr sz="1000">
                <a:solidFill>
                  <a:srgbClr val="888888"/>
                </a:solidFill>
              </a:defRPr>
            </a:lvl1pPr>
            <a:lvl2pPr indent="-228600" lvl="1" marL="914400" algn="l">
              <a:spcBef>
                <a:spcPts val="200"/>
              </a:spcBef>
              <a:spcAft>
                <a:spcPts val="0"/>
              </a:spcAft>
              <a:buClr>
                <a:srgbClr val="888888"/>
              </a:buClr>
              <a:buSzPts val="900"/>
              <a:buNone/>
              <a:defRPr sz="900">
                <a:solidFill>
                  <a:srgbClr val="888888"/>
                </a:solidFill>
              </a:defRPr>
            </a:lvl2pPr>
            <a:lvl3pPr indent="-228600" lvl="2" marL="1371600" algn="l">
              <a:spcBef>
                <a:spcPts val="200"/>
              </a:spcBef>
              <a:spcAft>
                <a:spcPts val="0"/>
              </a:spcAft>
              <a:buClr>
                <a:srgbClr val="888888"/>
              </a:buClr>
              <a:buSzPts val="800"/>
              <a:buNone/>
              <a:defRPr sz="800">
                <a:solidFill>
                  <a:srgbClr val="888888"/>
                </a:solidFill>
              </a:defRPr>
            </a:lvl3pPr>
            <a:lvl4pPr indent="-228600" lvl="3" marL="1828800" algn="l">
              <a:spcBef>
                <a:spcPts val="100"/>
              </a:spcBef>
              <a:spcAft>
                <a:spcPts val="0"/>
              </a:spcAft>
              <a:buClr>
                <a:srgbClr val="888888"/>
              </a:buClr>
              <a:buSzPts val="700"/>
              <a:buNone/>
              <a:defRPr sz="700">
                <a:solidFill>
                  <a:srgbClr val="888888"/>
                </a:solidFill>
              </a:defRPr>
            </a:lvl4pPr>
            <a:lvl5pPr indent="-228600" lvl="4" marL="2286000" algn="l">
              <a:spcBef>
                <a:spcPts val="100"/>
              </a:spcBef>
              <a:spcAft>
                <a:spcPts val="0"/>
              </a:spcAft>
              <a:buClr>
                <a:srgbClr val="888888"/>
              </a:buClr>
              <a:buSzPts val="700"/>
              <a:buNone/>
              <a:defRPr sz="700">
                <a:solidFill>
                  <a:srgbClr val="888888"/>
                </a:solidFill>
              </a:defRPr>
            </a:lvl5pPr>
            <a:lvl6pPr indent="-228600" lvl="5" marL="2743200" algn="l">
              <a:spcBef>
                <a:spcPts val="100"/>
              </a:spcBef>
              <a:spcAft>
                <a:spcPts val="0"/>
              </a:spcAft>
              <a:buClr>
                <a:srgbClr val="888888"/>
              </a:buClr>
              <a:buSzPts val="700"/>
              <a:buNone/>
              <a:defRPr sz="700">
                <a:solidFill>
                  <a:srgbClr val="888888"/>
                </a:solidFill>
              </a:defRPr>
            </a:lvl6pPr>
            <a:lvl7pPr indent="-228600" lvl="6" marL="3200400" algn="l">
              <a:spcBef>
                <a:spcPts val="100"/>
              </a:spcBef>
              <a:spcAft>
                <a:spcPts val="0"/>
              </a:spcAft>
              <a:buClr>
                <a:srgbClr val="888888"/>
              </a:buClr>
              <a:buSzPts val="700"/>
              <a:buNone/>
              <a:defRPr sz="700">
                <a:solidFill>
                  <a:srgbClr val="888888"/>
                </a:solidFill>
              </a:defRPr>
            </a:lvl7pPr>
            <a:lvl8pPr indent="-228600" lvl="7" marL="3657600" algn="l">
              <a:spcBef>
                <a:spcPts val="100"/>
              </a:spcBef>
              <a:spcAft>
                <a:spcPts val="0"/>
              </a:spcAft>
              <a:buClr>
                <a:srgbClr val="888888"/>
              </a:buClr>
              <a:buSzPts val="700"/>
              <a:buNone/>
              <a:defRPr sz="700">
                <a:solidFill>
                  <a:srgbClr val="888888"/>
                </a:solidFill>
              </a:defRPr>
            </a:lvl8pPr>
            <a:lvl9pPr indent="-228600" lvl="8" marL="4114800" algn="l">
              <a:spcBef>
                <a:spcPts val="100"/>
              </a:spcBef>
              <a:spcAft>
                <a:spcPts val="0"/>
              </a:spcAft>
              <a:buClr>
                <a:srgbClr val="888888"/>
              </a:buClr>
              <a:buSzPts val="700"/>
              <a:buNone/>
              <a:defRPr sz="700">
                <a:solidFill>
                  <a:srgbClr val="888888"/>
                </a:solidFill>
              </a:defRPr>
            </a:lvl9pPr>
          </a:lstStyle>
          <a:p/>
        </p:txBody>
      </p:sp>
      <p:sp>
        <p:nvSpPr>
          <p:cNvPr id="75" name="Google Shape;75;p1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6" name="Google Shape;76;p1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 name="Google Shape;77;p1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0" name="Google Shape;80;p18"/>
          <p:cNvSpPr txBox="1"/>
          <p:nvPr>
            <p:ph idx="1" type="body"/>
          </p:nvPr>
        </p:nvSpPr>
        <p:spPr>
          <a:xfrm>
            <a:off x="2286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1" name="Google Shape;81;p18"/>
          <p:cNvSpPr txBox="1"/>
          <p:nvPr>
            <p:ph idx="2" type="body"/>
          </p:nvPr>
        </p:nvSpPr>
        <p:spPr>
          <a:xfrm>
            <a:off x="23241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2" name="Google Shape;82;p18"/>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3" name="Google Shape;83;p18"/>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4" name="Google Shape;84;p18"/>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7" name="Google Shape;87;p19"/>
          <p:cNvSpPr txBox="1"/>
          <p:nvPr>
            <p:ph idx="1" type="body"/>
          </p:nvPr>
        </p:nvSpPr>
        <p:spPr>
          <a:xfrm>
            <a:off x="228600" y="767556"/>
            <a:ext cx="2020094"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88" name="Google Shape;88;p19"/>
          <p:cNvSpPr txBox="1"/>
          <p:nvPr>
            <p:ph idx="2" type="body"/>
          </p:nvPr>
        </p:nvSpPr>
        <p:spPr>
          <a:xfrm>
            <a:off x="228600" y="1087438"/>
            <a:ext cx="2020094"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89" name="Google Shape;89;p19"/>
          <p:cNvSpPr txBox="1"/>
          <p:nvPr>
            <p:ph idx="3" type="body"/>
          </p:nvPr>
        </p:nvSpPr>
        <p:spPr>
          <a:xfrm>
            <a:off x="2322513" y="767556"/>
            <a:ext cx="2020888"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90" name="Google Shape;90;p19"/>
          <p:cNvSpPr txBox="1"/>
          <p:nvPr>
            <p:ph idx="4" type="body"/>
          </p:nvPr>
        </p:nvSpPr>
        <p:spPr>
          <a:xfrm>
            <a:off x="2322513" y="1087438"/>
            <a:ext cx="2020888"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91" name="Google Shape;91;p19"/>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2" name="Google Shape;92;p19"/>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3" name="Google Shape;93;p19"/>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96" name="Google Shape;96;p20"/>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7" name="Google Shape;97;p20"/>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8" name="Google Shape;98;p20"/>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228600" y="136525"/>
            <a:ext cx="1504157" cy="581025"/>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1" name="Google Shape;101;p21"/>
          <p:cNvSpPr txBox="1"/>
          <p:nvPr>
            <p:ph idx="1" type="body"/>
          </p:nvPr>
        </p:nvSpPr>
        <p:spPr>
          <a:xfrm>
            <a:off x="1787525" y="136525"/>
            <a:ext cx="2555875" cy="2926557"/>
          </a:xfrm>
          <a:prstGeom prst="rect">
            <a:avLst/>
          </a:prstGeom>
          <a:noFill/>
          <a:ln>
            <a:noFill/>
          </a:ln>
        </p:spPr>
        <p:txBody>
          <a:bodyPr anchorCtr="0" anchor="t" bIns="22850" lIns="45725" spcFirstLastPara="1" rIns="45725" wrap="square" tIns="22850">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2100" lvl="3" marL="1828800" algn="l">
              <a:spcBef>
                <a:spcPts val="2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102" name="Google Shape;102;p21"/>
          <p:cNvSpPr txBox="1"/>
          <p:nvPr>
            <p:ph idx="2" type="body"/>
          </p:nvPr>
        </p:nvSpPr>
        <p:spPr>
          <a:xfrm>
            <a:off x="228600" y="717550"/>
            <a:ext cx="1504157" cy="2345532"/>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03" name="Google Shape;103;p2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4" name="Google Shape;104;p2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5" name="Google Shape;105;p2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896144" y="2400300"/>
            <a:ext cx="2743200" cy="283369"/>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8" name="Google Shape;108;p22"/>
          <p:cNvSpPr/>
          <p:nvPr>
            <p:ph idx="2" type="pic"/>
          </p:nvPr>
        </p:nvSpPr>
        <p:spPr>
          <a:xfrm>
            <a:off x="896144" y="306388"/>
            <a:ext cx="2743200" cy="2057400"/>
          </a:xfrm>
          <a:prstGeom prst="rect">
            <a:avLst/>
          </a:prstGeom>
          <a:noFill/>
          <a:ln>
            <a:noFill/>
          </a:ln>
        </p:spPr>
      </p:sp>
      <p:sp>
        <p:nvSpPr>
          <p:cNvPr id="109" name="Google Shape;109;p22"/>
          <p:cNvSpPr txBox="1"/>
          <p:nvPr>
            <p:ph idx="1" type="body"/>
          </p:nvPr>
        </p:nvSpPr>
        <p:spPr>
          <a:xfrm>
            <a:off x="896144" y="2683669"/>
            <a:ext cx="2743200" cy="402431"/>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10" name="Google Shape;110;p2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1" name="Google Shape;111;p2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2" name="Google Shape;112;p2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15" name="Google Shape;115;p23"/>
          <p:cNvSpPr txBox="1"/>
          <p:nvPr>
            <p:ph idx="1" type="body"/>
          </p:nvPr>
        </p:nvSpPr>
        <p:spPr>
          <a:xfrm rot="5400000">
            <a:off x="1154509" y="-125809"/>
            <a:ext cx="2262982" cy="41148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16" name="Google Shape;116;p2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7" name="Google Shape;117;p2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8" name="Google Shape;118;p2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2366169" y="1085850"/>
            <a:ext cx="2925763" cy="10287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21" name="Google Shape;121;p24"/>
          <p:cNvSpPr txBox="1"/>
          <p:nvPr>
            <p:ph idx="1" type="body"/>
          </p:nvPr>
        </p:nvSpPr>
        <p:spPr>
          <a:xfrm rot="5400000">
            <a:off x="270669" y="95250"/>
            <a:ext cx="2925763" cy="3009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22" name="Google Shape;122;p2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3" name="Google Shape;123;p2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4" name="Google Shape;124;p2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52" name="Google Shape;52;p13"/>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22.png"/><Relationship Id="rId6"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33.png"/><Relationship Id="rId5"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17.png"/><Relationship Id="rId5"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25.png"/><Relationship Id="rId5"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image" Target="../media/image10.png"/><Relationship Id="rId6"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4.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4.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4.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4.png"/><Relationship Id="rId4" Type="http://schemas.openxmlformats.org/officeDocument/2006/relationships/image" Target="../media/image30.png"/><Relationship Id="rId5"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4.png"/><Relationship Id="rId4" Type="http://schemas.openxmlformats.org/officeDocument/2006/relationships/image" Target="../media/image41.png"/><Relationship Id="rId5"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4.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4.pn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4.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4.png"/><Relationship Id="rId4" Type="http://schemas.openxmlformats.org/officeDocument/2006/relationships/hyperlink" Target="https://drive.google.com/file/d/1izfvVhejiDZlsVQt6WZ0W-_woRdK0MJ_/view?usp=drive_link" TargetMode="External"/><Relationship Id="rId5" Type="http://schemas.openxmlformats.org/officeDocument/2006/relationships/hyperlink" Target="https://drive.google.com/file/d/1Ojwi5zgmQ-K0YxsPU-lxk-FQoMtqJbIM/view?usp=drive_link" TargetMode="External"/><Relationship Id="rId6" Type="http://schemas.openxmlformats.org/officeDocument/2006/relationships/hyperlink" Target="https://drive.google.com/file/d/1EvPqkHghDyW_qI_c9oeF1818Ri1J2OpN/view?usp=drive_link" TargetMode="External"/><Relationship Id="rId7"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4.png"/><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4.png"/><Relationship Id="rId4" Type="http://schemas.openxmlformats.org/officeDocument/2006/relationships/image" Target="../media/image39.png"/><Relationship Id="rId5" Type="http://schemas.openxmlformats.org/officeDocument/2006/relationships/image" Target="../media/image37.png"/><Relationship Id="rId6" Type="http://schemas.openxmlformats.org/officeDocument/2006/relationships/image" Target="../media/image40.png"/><Relationship Id="rId7"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4.png"/><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4.png"/><Relationship Id="rId4" Type="http://schemas.openxmlformats.org/officeDocument/2006/relationships/image" Target="../media/image47.png"/><Relationship Id="rId5" Type="http://schemas.openxmlformats.org/officeDocument/2006/relationships/image" Target="../media/image57.png"/><Relationship Id="rId6"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4.png"/><Relationship Id="rId4" Type="http://schemas.openxmlformats.org/officeDocument/2006/relationships/image" Target="../media/image45.png"/><Relationship Id="rId5" Type="http://schemas.openxmlformats.org/officeDocument/2006/relationships/image" Target="../media/image5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4.png"/><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4.png"/><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4.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4.png"/><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4.png"/><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4.png"/><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4.png"/><Relationship Id="rId4" Type="http://schemas.openxmlformats.org/officeDocument/2006/relationships/image" Target="../media/image62.png"/><Relationship Id="rId5" Type="http://schemas.openxmlformats.org/officeDocument/2006/relationships/image" Target="../media/image50.png"/><Relationship Id="rId6" Type="http://schemas.openxmlformats.org/officeDocument/2006/relationships/image" Target="../media/image55.png"/><Relationship Id="rId7" Type="http://schemas.openxmlformats.org/officeDocument/2006/relationships/image" Target="../media/image59.png"/><Relationship Id="rId8" Type="http://schemas.openxmlformats.org/officeDocument/2006/relationships/image" Target="../media/image6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4.png"/><Relationship Id="rId4" Type="http://schemas.openxmlformats.org/officeDocument/2006/relationships/image" Target="../media/image5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4.png"/><Relationship Id="rId4" Type="http://schemas.openxmlformats.org/officeDocument/2006/relationships/image" Target="../media/image65.png"/><Relationship Id="rId5" Type="http://schemas.openxmlformats.org/officeDocument/2006/relationships/image" Target="../media/image6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4.png"/><Relationship Id="rId4" Type="http://schemas.openxmlformats.org/officeDocument/2006/relationships/image" Target="../media/image5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4.png"/><Relationship Id="rId4" Type="http://schemas.openxmlformats.org/officeDocument/2006/relationships/image" Target="../media/image6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4.png"/><Relationship Id="rId4" Type="http://schemas.openxmlformats.org/officeDocument/2006/relationships/image" Target="../media/image6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4.png"/><Relationship Id="rId4" Type="http://schemas.openxmlformats.org/officeDocument/2006/relationships/image" Target="../media/image6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66.jpg"/><Relationship Id="rId4" Type="http://schemas.openxmlformats.org/officeDocument/2006/relationships/image" Target="../media/image4.png"/><Relationship Id="rId5" Type="http://schemas.openxmlformats.org/officeDocument/2006/relationships/hyperlink" Target="mailto:devadhivyavv11@gmail.com" TargetMode="External"/><Relationship Id="rId6" Type="http://schemas.openxmlformats.org/officeDocument/2006/relationships/hyperlink" Target="mailto:devadhivyavv11@gmail.com" TargetMode="External"/><Relationship Id="rId7" Type="http://schemas.openxmlformats.org/officeDocument/2006/relationships/hyperlink" Target="http://www.linkedin.com/in/%20divyasri-jegan-407a3223b"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19"/>
            </a:stretch>
          </a:blipFill>
          <a:ln>
            <a:noFill/>
          </a:ln>
        </p:spPr>
      </p:sp>
      <p:grpSp>
        <p:nvGrpSpPr>
          <p:cNvPr id="130" name="Google Shape;130;p25"/>
          <p:cNvGrpSpPr/>
          <p:nvPr/>
        </p:nvGrpSpPr>
        <p:grpSpPr>
          <a:xfrm>
            <a:off x="8646558" y="223790"/>
            <a:ext cx="198684" cy="73525"/>
            <a:chOff x="0" y="-38100"/>
            <a:chExt cx="128243" cy="47458"/>
          </a:xfrm>
        </p:grpSpPr>
        <p:sp>
          <p:nvSpPr>
            <p:cNvPr id="131" name="Google Shape;131;p25"/>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132" name="Google Shape;132;p25"/>
            <p:cNvSpPr txBox="1"/>
            <p:nvPr/>
          </p:nvSpPr>
          <p:spPr>
            <a:xfrm>
              <a:off x="0" y="-38100"/>
              <a:ext cx="128243" cy="47458"/>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3" name="Google Shape;133;p25"/>
          <p:cNvGrpSpPr/>
          <p:nvPr/>
        </p:nvGrpSpPr>
        <p:grpSpPr>
          <a:xfrm>
            <a:off x="8646558" y="269842"/>
            <a:ext cx="198684" cy="73525"/>
            <a:chOff x="0" y="-38100"/>
            <a:chExt cx="128243" cy="47458"/>
          </a:xfrm>
        </p:grpSpPr>
        <p:sp>
          <p:nvSpPr>
            <p:cNvPr id="134" name="Google Shape;134;p25"/>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135" name="Google Shape;135;p25"/>
            <p:cNvSpPr txBox="1"/>
            <p:nvPr/>
          </p:nvSpPr>
          <p:spPr>
            <a:xfrm>
              <a:off x="0" y="-38100"/>
              <a:ext cx="128243" cy="47458"/>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36" name="Google Shape;136;p25"/>
          <p:cNvSpPr/>
          <p:nvPr/>
        </p:nvSpPr>
        <p:spPr>
          <a:xfrm>
            <a:off x="336715" y="243325"/>
            <a:ext cx="137213" cy="130010"/>
          </a:xfrm>
          <a:custGeom>
            <a:rect b="b" l="l" r="r" t="t"/>
            <a:pathLst>
              <a:path extrusionOk="0" h="260019" w="274427">
                <a:moveTo>
                  <a:pt x="0" y="0"/>
                </a:moveTo>
                <a:lnTo>
                  <a:pt x="274427" y="0"/>
                </a:lnTo>
                <a:lnTo>
                  <a:pt x="274427" y="260020"/>
                </a:lnTo>
                <a:lnTo>
                  <a:pt x="0" y="260020"/>
                </a:lnTo>
                <a:lnTo>
                  <a:pt x="0" y="0"/>
                </a:lnTo>
                <a:close/>
              </a:path>
            </a:pathLst>
          </a:custGeom>
          <a:blipFill rotWithShape="1">
            <a:blip r:embed="rId4">
              <a:alphaModFix/>
            </a:blip>
            <a:stretch>
              <a:fillRect b="0" l="0" r="0" t="0"/>
            </a:stretch>
          </a:blipFill>
          <a:ln>
            <a:noFill/>
          </a:ln>
        </p:spPr>
      </p:sp>
      <p:grpSp>
        <p:nvGrpSpPr>
          <p:cNvPr id="137" name="Google Shape;137;p25"/>
          <p:cNvGrpSpPr/>
          <p:nvPr/>
        </p:nvGrpSpPr>
        <p:grpSpPr>
          <a:xfrm>
            <a:off x="9088966" y="4226546"/>
            <a:ext cx="55034" cy="402604"/>
            <a:chOff x="0" y="-38100"/>
            <a:chExt cx="28989" cy="212072"/>
          </a:xfrm>
        </p:grpSpPr>
        <p:sp>
          <p:nvSpPr>
            <p:cNvPr id="138" name="Google Shape;138;p25"/>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139" name="Google Shape;139;p25"/>
            <p:cNvSpPr txBox="1"/>
            <p:nvPr/>
          </p:nvSpPr>
          <p:spPr>
            <a:xfrm>
              <a:off x="0" y="-38100"/>
              <a:ext cx="28989" cy="212072"/>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0" name="Google Shape;140;p25"/>
          <p:cNvGrpSpPr/>
          <p:nvPr/>
        </p:nvGrpSpPr>
        <p:grpSpPr>
          <a:xfrm>
            <a:off x="1245904" y="1727895"/>
            <a:ext cx="6652191" cy="1615380"/>
            <a:chOff x="0" y="-38100"/>
            <a:chExt cx="3504035" cy="850900"/>
          </a:xfrm>
        </p:grpSpPr>
        <p:sp>
          <p:nvSpPr>
            <p:cNvPr id="141" name="Google Shape;141;p25"/>
            <p:cNvSpPr/>
            <p:nvPr/>
          </p:nvSpPr>
          <p:spPr>
            <a:xfrm>
              <a:off x="0" y="0"/>
              <a:ext cx="3504035" cy="812800"/>
            </a:xfrm>
            <a:custGeom>
              <a:rect b="b" l="l" r="r" t="t"/>
              <a:pathLst>
                <a:path extrusionOk="0" h="812800" w="3504035">
                  <a:moveTo>
                    <a:pt x="0" y="0"/>
                  </a:moveTo>
                  <a:lnTo>
                    <a:pt x="3504035" y="0"/>
                  </a:lnTo>
                  <a:lnTo>
                    <a:pt x="3504035" y="812800"/>
                  </a:lnTo>
                  <a:lnTo>
                    <a:pt x="0" y="812800"/>
                  </a:lnTo>
                  <a:close/>
                </a:path>
              </a:pathLst>
            </a:custGeom>
            <a:solidFill>
              <a:srgbClr val="000000">
                <a:alpha val="0"/>
              </a:srgbClr>
            </a:solidFill>
            <a:ln cap="sq" cmpd="sng" w="38100">
              <a:solidFill>
                <a:srgbClr val="FF7300"/>
              </a:solidFill>
              <a:prstDash val="solid"/>
              <a:miter lim="8000"/>
              <a:headEnd len="sm" w="sm" type="none"/>
              <a:tailEnd len="sm" w="sm" type="none"/>
            </a:ln>
          </p:spPr>
        </p:sp>
        <p:sp>
          <p:nvSpPr>
            <p:cNvPr id="142" name="Google Shape;142;p25"/>
            <p:cNvSpPr txBox="1"/>
            <p:nvPr/>
          </p:nvSpPr>
          <p:spPr>
            <a:xfrm>
              <a:off x="0" y="-38100"/>
              <a:ext cx="3504035" cy="8509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43" name="Google Shape;143;p25"/>
          <p:cNvSpPr txBox="1"/>
          <p:nvPr/>
        </p:nvSpPr>
        <p:spPr>
          <a:xfrm>
            <a:off x="1372432" y="1814400"/>
            <a:ext cx="6399000" cy="1514700"/>
          </a:xfrm>
          <a:prstGeom prst="rect">
            <a:avLst/>
          </a:prstGeom>
          <a:noFill/>
          <a:ln>
            <a:noFill/>
          </a:ln>
        </p:spPr>
        <p:txBody>
          <a:bodyPr anchorCtr="0" anchor="t" bIns="0" lIns="0" spcFirstLastPara="1" rIns="0" wrap="square" tIns="0">
            <a:spAutoFit/>
          </a:bodyPr>
          <a:lstStyle/>
          <a:p>
            <a:pPr indent="0" lvl="0" marL="0" marR="0" rtl="0" algn="ctr">
              <a:lnSpc>
                <a:spcPct val="140002"/>
              </a:lnSpc>
              <a:spcBef>
                <a:spcPts val="0"/>
              </a:spcBef>
              <a:spcAft>
                <a:spcPts val="0"/>
              </a:spcAft>
              <a:buNone/>
            </a:pPr>
            <a:r>
              <a:rPr b="1" i="0" lang="en-GB" sz="4100" u="none" cap="none" strike="noStrike">
                <a:solidFill>
                  <a:srgbClr val="FFFFFF"/>
                </a:solidFill>
                <a:latin typeface="Montserrat"/>
                <a:ea typeface="Montserrat"/>
                <a:cs typeface="Montserrat"/>
                <a:sym typeface="Montserrat"/>
              </a:rPr>
              <a:t>DATA</a:t>
            </a:r>
            <a:r>
              <a:rPr b="1" lang="en-GB" sz="4100">
                <a:solidFill>
                  <a:srgbClr val="FFFFFF"/>
                </a:solidFill>
                <a:latin typeface="Montserrat"/>
                <a:ea typeface="Montserrat"/>
                <a:cs typeface="Montserrat"/>
                <a:sym typeface="Montserrat"/>
              </a:rPr>
              <a:t> ANALYSIS</a:t>
            </a:r>
            <a:endParaRPr b="1" sz="4100">
              <a:solidFill>
                <a:srgbClr val="FFFFFF"/>
              </a:solidFill>
              <a:latin typeface="Montserrat"/>
              <a:ea typeface="Montserrat"/>
              <a:cs typeface="Montserrat"/>
              <a:sym typeface="Montserrat"/>
            </a:endParaRPr>
          </a:p>
          <a:p>
            <a:pPr indent="0" lvl="0" marL="0" marR="0" rtl="0" algn="ctr">
              <a:lnSpc>
                <a:spcPct val="140002"/>
              </a:lnSpc>
              <a:spcBef>
                <a:spcPts val="0"/>
              </a:spcBef>
              <a:spcAft>
                <a:spcPts val="0"/>
              </a:spcAft>
              <a:buNone/>
            </a:pPr>
            <a:r>
              <a:rPr b="1" lang="en-GB" sz="4100">
                <a:solidFill>
                  <a:srgbClr val="FFFFFF"/>
                </a:solidFill>
                <a:latin typeface="Montserrat"/>
                <a:ea typeface="Montserrat"/>
                <a:cs typeface="Montserrat"/>
                <a:sym typeface="Montserrat"/>
              </a:rPr>
              <a:t>PORTFOLIO</a:t>
            </a:r>
            <a:endParaRPr b="1" sz="4100">
              <a:solidFill>
                <a:srgbClr val="FFFFFF"/>
              </a:solidFill>
              <a:latin typeface="Montserrat"/>
              <a:ea typeface="Montserrat"/>
              <a:cs typeface="Montserrat"/>
              <a:sym typeface="Montserrat"/>
            </a:endParaRPr>
          </a:p>
        </p:txBody>
      </p:sp>
      <p:sp>
        <p:nvSpPr>
          <p:cNvPr id="144" name="Google Shape;144;p25"/>
          <p:cNvSpPr txBox="1"/>
          <p:nvPr/>
        </p:nvSpPr>
        <p:spPr>
          <a:xfrm>
            <a:off x="5637223" y="3600375"/>
            <a:ext cx="1555200" cy="1848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lang="en-GB" sz="1200">
                <a:solidFill>
                  <a:schemeClr val="lt1"/>
                </a:solidFill>
              </a:rPr>
              <a:t>DIVYASRI JEGAN</a:t>
            </a:r>
            <a:endParaRPr sz="12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grpSp>
        <p:nvGrpSpPr>
          <p:cNvPr id="360" name="Google Shape;360;p34"/>
          <p:cNvGrpSpPr/>
          <p:nvPr/>
        </p:nvGrpSpPr>
        <p:grpSpPr>
          <a:xfrm>
            <a:off x="8646558" y="223790"/>
            <a:ext cx="198684" cy="73525"/>
            <a:chOff x="0" y="-38100"/>
            <a:chExt cx="128243" cy="47458"/>
          </a:xfrm>
        </p:grpSpPr>
        <p:sp>
          <p:nvSpPr>
            <p:cNvPr id="361" name="Google Shape;361;p34"/>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362" name="Google Shape;362;p34"/>
            <p:cNvSpPr txBox="1"/>
            <p:nvPr/>
          </p:nvSpPr>
          <p:spPr>
            <a:xfrm>
              <a:off x="0" y="-38100"/>
              <a:ext cx="128243" cy="47458"/>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63" name="Google Shape;363;p34"/>
          <p:cNvGrpSpPr/>
          <p:nvPr/>
        </p:nvGrpSpPr>
        <p:grpSpPr>
          <a:xfrm>
            <a:off x="8646558" y="269842"/>
            <a:ext cx="198684" cy="73525"/>
            <a:chOff x="0" y="-38100"/>
            <a:chExt cx="128243" cy="47458"/>
          </a:xfrm>
        </p:grpSpPr>
        <p:sp>
          <p:nvSpPr>
            <p:cNvPr id="364" name="Google Shape;364;p34"/>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365" name="Google Shape;365;p34"/>
            <p:cNvSpPr txBox="1"/>
            <p:nvPr/>
          </p:nvSpPr>
          <p:spPr>
            <a:xfrm>
              <a:off x="0" y="-38100"/>
              <a:ext cx="128243" cy="47458"/>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66" name="Google Shape;366;p34"/>
          <p:cNvSpPr/>
          <p:nvPr/>
        </p:nvSpPr>
        <p:spPr>
          <a:xfrm>
            <a:off x="412915" y="395724"/>
            <a:ext cx="137214" cy="130010"/>
          </a:xfrm>
          <a:custGeom>
            <a:rect b="b" l="l" r="r" t="t"/>
            <a:pathLst>
              <a:path extrusionOk="0" h="260019" w="274427">
                <a:moveTo>
                  <a:pt x="0" y="0"/>
                </a:moveTo>
                <a:lnTo>
                  <a:pt x="274427" y="0"/>
                </a:lnTo>
                <a:lnTo>
                  <a:pt x="274427" y="260020"/>
                </a:lnTo>
                <a:lnTo>
                  <a:pt x="0" y="260020"/>
                </a:lnTo>
                <a:lnTo>
                  <a:pt x="0" y="0"/>
                </a:lnTo>
                <a:close/>
              </a:path>
            </a:pathLst>
          </a:custGeom>
          <a:blipFill rotWithShape="1">
            <a:blip r:embed="rId3">
              <a:alphaModFix/>
            </a:blip>
            <a:stretch>
              <a:fillRect b="0" l="0" r="0" t="0"/>
            </a:stretch>
          </a:blipFill>
          <a:ln>
            <a:noFill/>
          </a:ln>
        </p:spPr>
      </p:sp>
      <p:grpSp>
        <p:nvGrpSpPr>
          <p:cNvPr id="367" name="Google Shape;367;p34"/>
          <p:cNvGrpSpPr/>
          <p:nvPr/>
        </p:nvGrpSpPr>
        <p:grpSpPr>
          <a:xfrm>
            <a:off x="9088966" y="4226546"/>
            <a:ext cx="55034" cy="402604"/>
            <a:chOff x="0" y="-38100"/>
            <a:chExt cx="28989" cy="212072"/>
          </a:xfrm>
        </p:grpSpPr>
        <p:sp>
          <p:nvSpPr>
            <p:cNvPr id="368" name="Google Shape;368;p34"/>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369" name="Google Shape;369;p34"/>
            <p:cNvSpPr txBox="1"/>
            <p:nvPr/>
          </p:nvSpPr>
          <p:spPr>
            <a:xfrm>
              <a:off x="0" y="-38100"/>
              <a:ext cx="28989" cy="212072"/>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70" name="Google Shape;370;p34"/>
          <p:cNvSpPr txBox="1"/>
          <p:nvPr/>
        </p:nvSpPr>
        <p:spPr>
          <a:xfrm>
            <a:off x="707825" y="188750"/>
            <a:ext cx="48603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300">
                <a:solidFill>
                  <a:schemeClr val="dk1"/>
                </a:solidFill>
                <a:latin typeface="Calibri"/>
                <a:ea typeface="Calibri"/>
                <a:cs typeface="Calibri"/>
                <a:sym typeface="Calibri"/>
              </a:rPr>
              <a:t>2. Instagram User Analytics </a:t>
            </a:r>
            <a:endParaRPr b="1" sz="2300">
              <a:solidFill>
                <a:schemeClr val="dk1"/>
              </a:solidFill>
              <a:latin typeface="Calibri"/>
              <a:ea typeface="Calibri"/>
              <a:cs typeface="Calibri"/>
              <a:sym typeface="Calibri"/>
            </a:endParaRPr>
          </a:p>
        </p:txBody>
      </p:sp>
      <p:sp>
        <p:nvSpPr>
          <p:cNvPr id="371" name="Google Shape;371;p34"/>
          <p:cNvSpPr txBox="1"/>
          <p:nvPr/>
        </p:nvSpPr>
        <p:spPr>
          <a:xfrm>
            <a:off x="412925" y="808050"/>
            <a:ext cx="5072700" cy="35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1"/>
                </a:solidFill>
                <a:latin typeface="Calibri"/>
                <a:ea typeface="Calibri"/>
                <a:cs typeface="Calibri"/>
                <a:sym typeface="Calibri"/>
              </a:rPr>
              <a:t>Project Description :</a:t>
            </a:r>
            <a:endParaRPr b="1" sz="18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GB" sz="1600">
                <a:solidFill>
                  <a:schemeClr val="dk1"/>
                </a:solidFill>
                <a:latin typeface="Calibri"/>
                <a:ea typeface="Calibri"/>
                <a:cs typeface="Calibri"/>
                <a:sym typeface="Calibri"/>
              </a:rPr>
              <a:t> </a:t>
            </a:r>
            <a:r>
              <a:rPr lang="en-GB" sz="1500">
                <a:solidFill>
                  <a:schemeClr val="dk1"/>
                </a:solidFill>
                <a:latin typeface="Calibri"/>
                <a:ea typeface="Calibri"/>
                <a:cs typeface="Calibri"/>
                <a:sym typeface="Calibri"/>
              </a:rPr>
              <a:t>This project will assist Instagram data analysts in analyzing user engagement</a:t>
            </a:r>
            <a:endParaRPr sz="1500">
              <a:solidFill>
                <a:schemeClr val="dk1"/>
              </a:solidFill>
              <a:latin typeface="Calibri"/>
              <a:ea typeface="Calibri"/>
              <a:cs typeface="Calibri"/>
              <a:sym typeface="Calibri"/>
            </a:endParaRPr>
          </a:p>
          <a:p>
            <a:pPr indent="-323850" lvl="0" marL="457200" rtl="0" algn="l">
              <a:spcBef>
                <a:spcPts val="0"/>
              </a:spcBef>
              <a:spcAft>
                <a:spcPts val="0"/>
              </a:spcAft>
              <a:buClr>
                <a:schemeClr val="dk1"/>
              </a:buClr>
              <a:buSzPts val="1500"/>
              <a:buFont typeface="Calibri"/>
              <a:buChar char="●"/>
            </a:pPr>
            <a:r>
              <a:rPr lang="en-GB" sz="1500">
                <a:solidFill>
                  <a:schemeClr val="dk1"/>
                </a:solidFill>
                <a:latin typeface="Calibri"/>
                <a:ea typeface="Calibri"/>
                <a:cs typeface="Calibri"/>
                <a:sym typeface="Calibri"/>
              </a:rPr>
              <a:t>through SQL and MySQL Workbench. </a:t>
            </a:r>
            <a:endParaRPr sz="1500">
              <a:solidFill>
                <a:schemeClr val="dk1"/>
              </a:solidFill>
              <a:latin typeface="Calibri"/>
              <a:ea typeface="Calibri"/>
              <a:cs typeface="Calibri"/>
              <a:sym typeface="Calibri"/>
            </a:endParaRPr>
          </a:p>
          <a:p>
            <a:pPr indent="-323850" lvl="0" marL="457200" rtl="0" algn="l">
              <a:spcBef>
                <a:spcPts val="0"/>
              </a:spcBef>
              <a:spcAft>
                <a:spcPts val="0"/>
              </a:spcAft>
              <a:buClr>
                <a:schemeClr val="dk1"/>
              </a:buClr>
              <a:buSzPts val="1500"/>
              <a:buFont typeface="Calibri"/>
              <a:buChar char="●"/>
            </a:pPr>
            <a:r>
              <a:rPr lang="en-GB" sz="1500">
                <a:solidFill>
                  <a:schemeClr val="dk1"/>
                </a:solidFill>
                <a:latin typeface="Calibri"/>
                <a:ea typeface="Calibri"/>
                <a:cs typeface="Calibri"/>
                <a:sym typeface="Calibri"/>
              </a:rPr>
              <a:t>This analysis of user interactions helps to identify loyal users, inactive accounts and trending hashtags among others. </a:t>
            </a:r>
            <a:endParaRPr sz="1500">
              <a:solidFill>
                <a:schemeClr val="dk1"/>
              </a:solidFill>
              <a:latin typeface="Calibri"/>
              <a:ea typeface="Calibri"/>
              <a:cs typeface="Calibri"/>
              <a:sym typeface="Calibri"/>
            </a:endParaRPr>
          </a:p>
          <a:p>
            <a:pPr indent="-323850" lvl="0" marL="457200" rtl="0" algn="l">
              <a:spcBef>
                <a:spcPts val="0"/>
              </a:spcBef>
              <a:spcAft>
                <a:spcPts val="0"/>
              </a:spcAft>
              <a:buClr>
                <a:schemeClr val="dk1"/>
              </a:buClr>
              <a:buSzPts val="1500"/>
              <a:buFont typeface="Calibri"/>
              <a:buChar char="●"/>
            </a:pPr>
            <a:r>
              <a:rPr lang="en-GB" sz="1500">
                <a:solidFill>
                  <a:schemeClr val="dk1"/>
                </a:solidFill>
                <a:latin typeface="Calibri"/>
                <a:ea typeface="Calibri"/>
                <a:cs typeface="Calibri"/>
                <a:sym typeface="Calibri"/>
              </a:rPr>
              <a:t>Such findings are indispensable for the marketing team in order to run successful campaigns, the product team in their feature development prioritization and the development team on how to make the user's experience better. </a:t>
            </a:r>
            <a:endParaRPr sz="1500">
              <a:solidFill>
                <a:schemeClr val="dk1"/>
              </a:solidFill>
              <a:latin typeface="Calibri"/>
              <a:ea typeface="Calibri"/>
              <a:cs typeface="Calibri"/>
              <a:sym typeface="Calibri"/>
            </a:endParaRPr>
          </a:p>
          <a:p>
            <a:pPr indent="-323850" lvl="0" marL="457200" rtl="0" algn="l">
              <a:spcBef>
                <a:spcPts val="0"/>
              </a:spcBef>
              <a:spcAft>
                <a:spcPts val="0"/>
              </a:spcAft>
              <a:buClr>
                <a:schemeClr val="dk1"/>
              </a:buClr>
              <a:buSzPts val="1500"/>
              <a:buFont typeface="Calibri"/>
              <a:buChar char="●"/>
            </a:pPr>
            <a:r>
              <a:rPr lang="en-GB" sz="1500">
                <a:solidFill>
                  <a:schemeClr val="dk1"/>
                </a:solidFill>
                <a:latin typeface="Calibri"/>
                <a:ea typeface="Calibri"/>
                <a:cs typeface="Calibri"/>
                <a:sym typeface="Calibri"/>
              </a:rPr>
              <a:t>The resulting analysis acts as a compass for Instagram future direction in strategic decision making concerning its business.</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p:txBody>
      </p:sp>
      <p:grpSp>
        <p:nvGrpSpPr>
          <p:cNvPr id="372" name="Google Shape;372;p34"/>
          <p:cNvGrpSpPr/>
          <p:nvPr/>
        </p:nvGrpSpPr>
        <p:grpSpPr>
          <a:xfrm>
            <a:off x="844022" y="613174"/>
            <a:ext cx="1068054" cy="96259"/>
            <a:chOff x="0" y="-38100"/>
            <a:chExt cx="274578" cy="50700"/>
          </a:xfrm>
        </p:grpSpPr>
        <p:sp>
          <p:nvSpPr>
            <p:cNvPr id="373" name="Google Shape;373;p34"/>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74" name="Google Shape;374;p34"/>
            <p:cNvSpPr txBox="1"/>
            <p:nvPr/>
          </p:nvSpPr>
          <p:spPr>
            <a:xfrm>
              <a:off x="0" y="-38100"/>
              <a:ext cx="274500" cy="5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375" name="Google Shape;375;p34"/>
          <p:cNvPicPr preferRelativeResize="0"/>
          <p:nvPr/>
        </p:nvPicPr>
        <p:blipFill>
          <a:blip r:embed="rId4">
            <a:alphaModFix/>
          </a:blip>
          <a:stretch>
            <a:fillRect/>
          </a:stretch>
        </p:blipFill>
        <p:spPr>
          <a:xfrm>
            <a:off x="5725825" y="0"/>
            <a:ext cx="3445299"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grpSp>
        <p:nvGrpSpPr>
          <p:cNvPr id="380" name="Google Shape;380;p35"/>
          <p:cNvGrpSpPr/>
          <p:nvPr/>
        </p:nvGrpSpPr>
        <p:grpSpPr>
          <a:xfrm>
            <a:off x="8646558" y="223789"/>
            <a:ext cx="198687" cy="73527"/>
            <a:chOff x="0" y="-38100"/>
            <a:chExt cx="128243" cy="47458"/>
          </a:xfrm>
        </p:grpSpPr>
        <p:sp>
          <p:nvSpPr>
            <p:cNvPr id="381" name="Google Shape;381;p35"/>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382" name="Google Shape;382;p35"/>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83" name="Google Shape;383;p35"/>
          <p:cNvGrpSpPr/>
          <p:nvPr/>
        </p:nvGrpSpPr>
        <p:grpSpPr>
          <a:xfrm>
            <a:off x="8646558" y="269840"/>
            <a:ext cx="198687" cy="73527"/>
            <a:chOff x="0" y="-38100"/>
            <a:chExt cx="128243" cy="47458"/>
          </a:xfrm>
        </p:grpSpPr>
        <p:sp>
          <p:nvSpPr>
            <p:cNvPr id="384" name="Google Shape;384;p35"/>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385" name="Google Shape;385;p35"/>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86" name="Google Shape;386;p35"/>
          <p:cNvSpPr/>
          <p:nvPr/>
        </p:nvSpPr>
        <p:spPr>
          <a:xfrm>
            <a:off x="412915" y="395724"/>
            <a:ext cx="137214" cy="130010"/>
          </a:xfrm>
          <a:custGeom>
            <a:rect b="b" l="l" r="r" t="t"/>
            <a:pathLst>
              <a:path extrusionOk="0" h="260019" w="274427">
                <a:moveTo>
                  <a:pt x="0" y="0"/>
                </a:moveTo>
                <a:lnTo>
                  <a:pt x="274427" y="0"/>
                </a:lnTo>
                <a:lnTo>
                  <a:pt x="274427" y="260020"/>
                </a:lnTo>
                <a:lnTo>
                  <a:pt x="0" y="260020"/>
                </a:lnTo>
                <a:lnTo>
                  <a:pt x="0" y="0"/>
                </a:lnTo>
                <a:close/>
              </a:path>
            </a:pathLst>
          </a:custGeom>
          <a:blipFill rotWithShape="1">
            <a:blip r:embed="rId3">
              <a:alphaModFix/>
            </a:blip>
            <a:stretch>
              <a:fillRect b="0" l="0" r="0" t="0"/>
            </a:stretch>
          </a:blipFill>
          <a:ln>
            <a:noFill/>
          </a:ln>
        </p:spPr>
      </p:sp>
      <p:grpSp>
        <p:nvGrpSpPr>
          <p:cNvPr id="387" name="Google Shape;387;p35"/>
          <p:cNvGrpSpPr/>
          <p:nvPr/>
        </p:nvGrpSpPr>
        <p:grpSpPr>
          <a:xfrm>
            <a:off x="9088966" y="4226547"/>
            <a:ext cx="55243" cy="402651"/>
            <a:chOff x="0" y="-38100"/>
            <a:chExt cx="29100" cy="212100"/>
          </a:xfrm>
        </p:grpSpPr>
        <p:sp>
          <p:nvSpPr>
            <p:cNvPr id="388" name="Google Shape;388;p35"/>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389" name="Google Shape;389;p35"/>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90" name="Google Shape;390;p35"/>
          <p:cNvSpPr txBox="1"/>
          <p:nvPr/>
        </p:nvSpPr>
        <p:spPr>
          <a:xfrm>
            <a:off x="707825" y="188750"/>
            <a:ext cx="48603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300">
                <a:solidFill>
                  <a:schemeClr val="dk1"/>
                </a:solidFill>
                <a:latin typeface="Calibri"/>
                <a:ea typeface="Calibri"/>
                <a:cs typeface="Calibri"/>
                <a:sym typeface="Calibri"/>
              </a:rPr>
              <a:t>Instagram User Analytics </a:t>
            </a:r>
            <a:endParaRPr b="1" sz="2300">
              <a:solidFill>
                <a:schemeClr val="dk1"/>
              </a:solidFill>
              <a:latin typeface="Calibri"/>
              <a:ea typeface="Calibri"/>
              <a:cs typeface="Calibri"/>
              <a:sym typeface="Calibri"/>
            </a:endParaRPr>
          </a:p>
        </p:txBody>
      </p:sp>
      <p:grpSp>
        <p:nvGrpSpPr>
          <p:cNvPr id="391" name="Google Shape;391;p35"/>
          <p:cNvGrpSpPr/>
          <p:nvPr/>
        </p:nvGrpSpPr>
        <p:grpSpPr>
          <a:xfrm>
            <a:off x="844022" y="613174"/>
            <a:ext cx="1068054" cy="96259"/>
            <a:chOff x="0" y="-38100"/>
            <a:chExt cx="274578" cy="50700"/>
          </a:xfrm>
        </p:grpSpPr>
        <p:sp>
          <p:nvSpPr>
            <p:cNvPr id="392" name="Google Shape;392;p35"/>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93" name="Google Shape;393;p35"/>
            <p:cNvSpPr txBox="1"/>
            <p:nvPr/>
          </p:nvSpPr>
          <p:spPr>
            <a:xfrm>
              <a:off x="0" y="-38100"/>
              <a:ext cx="274500" cy="5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94" name="Google Shape;394;p35"/>
          <p:cNvGrpSpPr/>
          <p:nvPr/>
        </p:nvGrpSpPr>
        <p:grpSpPr>
          <a:xfrm>
            <a:off x="6063597" y="2684896"/>
            <a:ext cx="3080273" cy="2482093"/>
            <a:chOff x="5492000" y="2140675"/>
            <a:chExt cx="3652209" cy="2873125"/>
          </a:xfrm>
        </p:grpSpPr>
        <p:grpSp>
          <p:nvGrpSpPr>
            <p:cNvPr id="395" name="Google Shape;395;p35"/>
            <p:cNvGrpSpPr/>
            <p:nvPr/>
          </p:nvGrpSpPr>
          <p:grpSpPr>
            <a:xfrm>
              <a:off x="9088966" y="4226547"/>
              <a:ext cx="55243" cy="402651"/>
              <a:chOff x="0" y="-38100"/>
              <a:chExt cx="29100" cy="212100"/>
            </a:xfrm>
          </p:grpSpPr>
          <p:sp>
            <p:nvSpPr>
              <p:cNvPr id="396" name="Google Shape;396;p35"/>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397" name="Google Shape;397;p35"/>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98" name="Google Shape;398;p35"/>
            <p:cNvSpPr/>
            <p:nvPr/>
          </p:nvSpPr>
          <p:spPr>
            <a:xfrm>
              <a:off x="8594600" y="2140675"/>
              <a:ext cx="342000" cy="28194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99" name="Google Shape;399;p35"/>
            <p:cNvSpPr/>
            <p:nvPr/>
          </p:nvSpPr>
          <p:spPr>
            <a:xfrm>
              <a:off x="5492000" y="4730600"/>
              <a:ext cx="3432900" cy="2832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
        <p:nvSpPr>
          <p:cNvPr id="400" name="Google Shape;400;p35"/>
          <p:cNvSpPr txBox="1"/>
          <p:nvPr/>
        </p:nvSpPr>
        <p:spPr>
          <a:xfrm>
            <a:off x="684225" y="755975"/>
            <a:ext cx="7526400" cy="38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800">
                <a:solidFill>
                  <a:schemeClr val="dk1"/>
                </a:solidFill>
                <a:latin typeface="Calibri"/>
                <a:ea typeface="Calibri"/>
                <a:cs typeface="Calibri"/>
                <a:sym typeface="Calibri"/>
              </a:rPr>
              <a:t>Approach :</a:t>
            </a:r>
            <a:endParaRPr b="1"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GB" sz="1700">
                <a:solidFill>
                  <a:schemeClr val="dk1"/>
                </a:solidFill>
                <a:latin typeface="Calibri"/>
                <a:ea typeface="Calibri"/>
                <a:cs typeface="Calibri"/>
                <a:sym typeface="Calibri"/>
              </a:rPr>
              <a:t>Data Extraction and Filtering :</a:t>
            </a:r>
            <a:endParaRPr b="1"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a:solidFill>
                  <a:schemeClr val="dk1"/>
                </a:solidFill>
                <a:latin typeface="Calibri"/>
                <a:ea typeface="Calibri"/>
                <a:cs typeface="Calibri"/>
                <a:sym typeface="Calibri"/>
              </a:rPr>
              <a:t>       ● Extract user engagement data like photo likes from the database using SQL queries.</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a:solidFill>
                  <a:schemeClr val="dk1"/>
                </a:solidFill>
                <a:latin typeface="Calibri"/>
                <a:ea typeface="Calibri"/>
                <a:cs typeface="Calibri"/>
                <a:sym typeface="Calibri"/>
              </a:rPr>
              <a:t>       ● Filter to see users who have liked every single photo on the platform, which is an</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GB">
                <a:solidFill>
                  <a:schemeClr val="dk1"/>
                </a:solidFill>
                <a:latin typeface="Calibri"/>
                <a:ea typeface="Calibri"/>
                <a:cs typeface="Calibri"/>
                <a:sym typeface="Calibri"/>
              </a:rPr>
              <a:t>           indication of a bot</a:t>
            </a:r>
            <a:r>
              <a:rPr lang="en-GB">
                <a:solidFill>
                  <a:schemeClr val="dk1"/>
                </a:solidFill>
                <a:latin typeface="Calibri"/>
                <a:ea typeface="Calibri"/>
                <a:cs typeface="Calibri"/>
                <a:sym typeface="Calibri"/>
              </a:rPr>
              <a:t>.</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GB" sz="1600">
                <a:solidFill>
                  <a:schemeClr val="dk1"/>
                </a:solidFill>
                <a:latin typeface="Calibri"/>
                <a:ea typeface="Calibri"/>
                <a:cs typeface="Calibri"/>
                <a:sym typeface="Calibri"/>
              </a:rPr>
              <a:t>Abnormal Engagement Detection :</a:t>
            </a:r>
            <a:endParaRPr b="1"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a:solidFill>
                  <a:schemeClr val="dk1"/>
                </a:solidFill>
                <a:latin typeface="Calibri"/>
                <a:ea typeface="Calibri"/>
                <a:cs typeface="Calibri"/>
                <a:sym typeface="Calibri"/>
              </a:rPr>
              <a:t>       ● Analyze user engagement patterns in filtered dataset through developing SQL queries.</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GB">
                <a:solidFill>
                  <a:schemeClr val="dk1"/>
                </a:solidFill>
                <a:latin typeface="Calibri"/>
                <a:ea typeface="Calibri"/>
                <a:cs typeface="Calibri"/>
                <a:sym typeface="Calibri"/>
              </a:rPr>
              <a:t>       ● Look for abnormal behavior such as consistently liking every photo, which is unlikely for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GB">
                <a:solidFill>
                  <a:schemeClr val="dk1"/>
                </a:solidFill>
                <a:latin typeface="Calibri"/>
                <a:ea typeface="Calibri"/>
                <a:cs typeface="Calibri"/>
                <a:sym typeface="Calibri"/>
              </a:rPr>
              <a:t>           </a:t>
            </a:r>
            <a:r>
              <a:rPr lang="en-GB">
                <a:solidFill>
                  <a:schemeClr val="dk1"/>
                </a:solidFill>
                <a:latin typeface="Calibri"/>
                <a:ea typeface="Calibri"/>
                <a:cs typeface="Calibri"/>
                <a:sym typeface="Calibri"/>
              </a:rPr>
              <a:t>genuine users, indicating potential bot or fake account activity.</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GB" sz="1600">
                <a:solidFill>
                  <a:schemeClr val="dk1"/>
                </a:solidFill>
                <a:latin typeface="Calibri"/>
                <a:ea typeface="Calibri"/>
                <a:cs typeface="Calibri"/>
                <a:sym typeface="Calibri"/>
              </a:rPr>
              <a:t>Reporting and Further Investigation :</a:t>
            </a:r>
            <a:endParaRPr b="1"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a:solidFill>
                  <a:schemeClr val="dk1"/>
                </a:solidFill>
                <a:latin typeface="Calibri"/>
                <a:ea typeface="Calibri"/>
                <a:cs typeface="Calibri"/>
                <a:sym typeface="Calibri"/>
              </a:rPr>
              <a:t>       ● Share with stakeholders the list of people with suspicious likings.</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GB">
                <a:solidFill>
                  <a:schemeClr val="dk1"/>
                </a:solidFill>
                <a:latin typeface="Calibri"/>
                <a:ea typeface="Calibri"/>
                <a:cs typeface="Calibri"/>
                <a:sym typeface="Calibri"/>
              </a:rPr>
              <a:t>       ● Propose further investigations into these accounts to confirm whether they are indeed bots or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GB">
                <a:solidFill>
                  <a:schemeClr val="dk1"/>
                </a:solidFill>
                <a:latin typeface="Calibri"/>
                <a:ea typeface="Calibri"/>
                <a:cs typeface="Calibri"/>
                <a:sym typeface="Calibri"/>
              </a:rPr>
              <a:t>           </a:t>
            </a:r>
            <a:r>
              <a:rPr lang="en-GB">
                <a:solidFill>
                  <a:schemeClr val="dk1"/>
                </a:solidFill>
                <a:latin typeface="Calibri"/>
                <a:ea typeface="Calibri"/>
                <a:cs typeface="Calibri"/>
                <a:sym typeface="Calibri"/>
              </a:rPr>
              <a:t>fake accounts. Additional data analysis or manual review processes might be required.</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GB">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grpSp>
        <p:nvGrpSpPr>
          <p:cNvPr id="405" name="Google Shape;405;p36"/>
          <p:cNvGrpSpPr/>
          <p:nvPr/>
        </p:nvGrpSpPr>
        <p:grpSpPr>
          <a:xfrm>
            <a:off x="8646558" y="223789"/>
            <a:ext cx="198687" cy="73527"/>
            <a:chOff x="0" y="-38100"/>
            <a:chExt cx="128243" cy="47458"/>
          </a:xfrm>
        </p:grpSpPr>
        <p:sp>
          <p:nvSpPr>
            <p:cNvPr id="406" name="Google Shape;406;p36"/>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407" name="Google Shape;407;p36"/>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08" name="Google Shape;408;p36"/>
          <p:cNvGrpSpPr/>
          <p:nvPr/>
        </p:nvGrpSpPr>
        <p:grpSpPr>
          <a:xfrm>
            <a:off x="8646558" y="269840"/>
            <a:ext cx="198687" cy="73527"/>
            <a:chOff x="0" y="-38100"/>
            <a:chExt cx="128243" cy="47458"/>
          </a:xfrm>
        </p:grpSpPr>
        <p:sp>
          <p:nvSpPr>
            <p:cNvPr id="409" name="Google Shape;409;p36"/>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410" name="Google Shape;410;p36"/>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11" name="Google Shape;411;p36"/>
          <p:cNvSpPr/>
          <p:nvPr/>
        </p:nvSpPr>
        <p:spPr>
          <a:xfrm>
            <a:off x="412915" y="395724"/>
            <a:ext cx="137214" cy="130010"/>
          </a:xfrm>
          <a:custGeom>
            <a:rect b="b" l="l" r="r" t="t"/>
            <a:pathLst>
              <a:path extrusionOk="0" h="260019" w="274427">
                <a:moveTo>
                  <a:pt x="0" y="0"/>
                </a:moveTo>
                <a:lnTo>
                  <a:pt x="274427" y="0"/>
                </a:lnTo>
                <a:lnTo>
                  <a:pt x="274427" y="260020"/>
                </a:lnTo>
                <a:lnTo>
                  <a:pt x="0" y="260020"/>
                </a:lnTo>
                <a:lnTo>
                  <a:pt x="0" y="0"/>
                </a:lnTo>
                <a:close/>
              </a:path>
            </a:pathLst>
          </a:custGeom>
          <a:blipFill rotWithShape="1">
            <a:blip r:embed="rId3">
              <a:alphaModFix/>
            </a:blip>
            <a:stretch>
              <a:fillRect b="0" l="0" r="0" t="0"/>
            </a:stretch>
          </a:blipFill>
          <a:ln>
            <a:noFill/>
          </a:ln>
        </p:spPr>
      </p:sp>
      <p:grpSp>
        <p:nvGrpSpPr>
          <p:cNvPr id="412" name="Google Shape;412;p36"/>
          <p:cNvGrpSpPr/>
          <p:nvPr/>
        </p:nvGrpSpPr>
        <p:grpSpPr>
          <a:xfrm>
            <a:off x="9088966" y="4226547"/>
            <a:ext cx="55243" cy="402651"/>
            <a:chOff x="0" y="-38100"/>
            <a:chExt cx="29100" cy="212100"/>
          </a:xfrm>
        </p:grpSpPr>
        <p:sp>
          <p:nvSpPr>
            <p:cNvPr id="413" name="Google Shape;413;p36"/>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414" name="Google Shape;414;p36"/>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15" name="Google Shape;415;p36"/>
          <p:cNvSpPr txBox="1"/>
          <p:nvPr/>
        </p:nvSpPr>
        <p:spPr>
          <a:xfrm>
            <a:off x="707825" y="188750"/>
            <a:ext cx="48603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300">
                <a:solidFill>
                  <a:schemeClr val="dk1"/>
                </a:solidFill>
                <a:latin typeface="Calibri"/>
                <a:ea typeface="Calibri"/>
                <a:cs typeface="Calibri"/>
                <a:sym typeface="Calibri"/>
              </a:rPr>
              <a:t>Instagram User Analytics </a:t>
            </a:r>
            <a:endParaRPr b="1" sz="2300">
              <a:solidFill>
                <a:schemeClr val="dk1"/>
              </a:solidFill>
              <a:latin typeface="Calibri"/>
              <a:ea typeface="Calibri"/>
              <a:cs typeface="Calibri"/>
              <a:sym typeface="Calibri"/>
            </a:endParaRPr>
          </a:p>
        </p:txBody>
      </p:sp>
      <p:sp>
        <p:nvSpPr>
          <p:cNvPr id="416" name="Google Shape;416;p36"/>
          <p:cNvSpPr txBox="1"/>
          <p:nvPr/>
        </p:nvSpPr>
        <p:spPr>
          <a:xfrm>
            <a:off x="849375" y="832175"/>
            <a:ext cx="3722700" cy="12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600">
                <a:solidFill>
                  <a:schemeClr val="dk1"/>
                </a:solidFill>
                <a:latin typeface="Calibri"/>
                <a:ea typeface="Calibri"/>
                <a:cs typeface="Calibri"/>
                <a:sym typeface="Calibri"/>
              </a:rPr>
              <a:t>A)Marketing Analysis :</a:t>
            </a:r>
            <a:endParaRPr b="1"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sz="1600">
                <a:solidFill>
                  <a:schemeClr val="dk1"/>
                </a:solidFill>
                <a:latin typeface="Calibri"/>
                <a:ea typeface="Calibri"/>
                <a:cs typeface="Calibri"/>
                <a:sym typeface="Calibri"/>
              </a:rPr>
              <a:t>#1 Loyal User Reward :</a:t>
            </a:r>
            <a:endParaRPr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sz="1600">
                <a:solidFill>
                  <a:schemeClr val="dk1"/>
                </a:solidFill>
                <a:latin typeface="Calibri"/>
                <a:ea typeface="Calibri"/>
                <a:cs typeface="Calibri"/>
                <a:sym typeface="Calibri"/>
              </a:rPr>
              <a:t>Identify the five oldest users on Instagram from the provided database.</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b="1"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p:txBody>
      </p:sp>
      <p:grpSp>
        <p:nvGrpSpPr>
          <p:cNvPr id="417" name="Google Shape;417;p36"/>
          <p:cNvGrpSpPr/>
          <p:nvPr/>
        </p:nvGrpSpPr>
        <p:grpSpPr>
          <a:xfrm>
            <a:off x="844022" y="613174"/>
            <a:ext cx="1068054" cy="96259"/>
            <a:chOff x="0" y="-38100"/>
            <a:chExt cx="274578" cy="50700"/>
          </a:xfrm>
        </p:grpSpPr>
        <p:sp>
          <p:nvSpPr>
            <p:cNvPr id="418" name="Google Shape;418;p36"/>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19" name="Google Shape;419;p36"/>
            <p:cNvSpPr txBox="1"/>
            <p:nvPr/>
          </p:nvSpPr>
          <p:spPr>
            <a:xfrm>
              <a:off x="0" y="-38100"/>
              <a:ext cx="274500" cy="5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20" name="Google Shape;420;p36"/>
          <p:cNvGrpSpPr/>
          <p:nvPr/>
        </p:nvGrpSpPr>
        <p:grpSpPr>
          <a:xfrm>
            <a:off x="6063597" y="2684896"/>
            <a:ext cx="3080273" cy="2482093"/>
            <a:chOff x="5492000" y="2140675"/>
            <a:chExt cx="3652209" cy="2873125"/>
          </a:xfrm>
        </p:grpSpPr>
        <p:grpSp>
          <p:nvGrpSpPr>
            <p:cNvPr id="421" name="Google Shape;421;p36"/>
            <p:cNvGrpSpPr/>
            <p:nvPr/>
          </p:nvGrpSpPr>
          <p:grpSpPr>
            <a:xfrm>
              <a:off x="9088966" y="4226547"/>
              <a:ext cx="55243" cy="402651"/>
              <a:chOff x="0" y="-38100"/>
              <a:chExt cx="29100" cy="212100"/>
            </a:xfrm>
          </p:grpSpPr>
          <p:sp>
            <p:nvSpPr>
              <p:cNvPr id="422" name="Google Shape;422;p36"/>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423" name="Google Shape;423;p36"/>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24" name="Google Shape;424;p36"/>
            <p:cNvSpPr/>
            <p:nvPr/>
          </p:nvSpPr>
          <p:spPr>
            <a:xfrm>
              <a:off x="8594600" y="2140675"/>
              <a:ext cx="342000" cy="28194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25" name="Google Shape;425;p36"/>
            <p:cNvSpPr/>
            <p:nvPr/>
          </p:nvSpPr>
          <p:spPr>
            <a:xfrm>
              <a:off x="5492000" y="4730600"/>
              <a:ext cx="3432900" cy="2832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pic>
        <p:nvPicPr>
          <p:cNvPr id="426" name="Google Shape;426;p36"/>
          <p:cNvPicPr preferRelativeResize="0"/>
          <p:nvPr/>
        </p:nvPicPr>
        <p:blipFill rotWithShape="1">
          <a:blip r:embed="rId4">
            <a:alphaModFix/>
          </a:blip>
          <a:srcRect b="17915" l="25007" r="44061" t="50790"/>
          <a:stretch/>
        </p:blipFill>
        <p:spPr>
          <a:xfrm>
            <a:off x="368383" y="2132142"/>
            <a:ext cx="3830052" cy="2178549"/>
          </a:xfrm>
          <a:prstGeom prst="rect">
            <a:avLst/>
          </a:prstGeom>
          <a:noFill/>
          <a:ln>
            <a:noFill/>
          </a:ln>
        </p:spPr>
      </p:pic>
      <p:sp>
        <p:nvSpPr>
          <p:cNvPr id="427" name="Google Shape;427;p36"/>
          <p:cNvSpPr txBox="1"/>
          <p:nvPr/>
        </p:nvSpPr>
        <p:spPr>
          <a:xfrm>
            <a:off x="4648025" y="808050"/>
            <a:ext cx="3722700" cy="12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Calibri"/>
                <a:ea typeface="Calibri"/>
                <a:cs typeface="Calibri"/>
                <a:sym typeface="Calibri"/>
              </a:rPr>
              <a:t>A)Marketing Analysis :</a:t>
            </a:r>
            <a:endParaRPr sz="1600">
              <a:solidFill>
                <a:schemeClr val="dk1"/>
              </a:solidFill>
              <a:latin typeface="Calibri"/>
              <a:ea typeface="Calibri"/>
              <a:cs typeface="Calibri"/>
              <a:sym typeface="Calibri"/>
            </a:endParaRPr>
          </a:p>
          <a:p>
            <a:pPr indent="0" lvl="0" marL="0" rtl="0" algn="l">
              <a:spcBef>
                <a:spcPts val="0"/>
              </a:spcBef>
              <a:spcAft>
                <a:spcPts val="0"/>
              </a:spcAft>
              <a:buNone/>
            </a:pPr>
            <a:r>
              <a:rPr lang="en-GB" sz="1600">
                <a:solidFill>
                  <a:schemeClr val="dk1"/>
                </a:solidFill>
                <a:latin typeface="Calibri"/>
                <a:ea typeface="Calibri"/>
                <a:cs typeface="Calibri"/>
                <a:sym typeface="Calibri"/>
              </a:rPr>
              <a:t>#2 Inactive User Engagement :</a:t>
            </a:r>
            <a:endParaRPr sz="1600">
              <a:solidFill>
                <a:schemeClr val="dk1"/>
              </a:solidFill>
              <a:latin typeface="Calibri"/>
              <a:ea typeface="Calibri"/>
              <a:cs typeface="Calibri"/>
              <a:sym typeface="Calibri"/>
            </a:endParaRPr>
          </a:p>
          <a:p>
            <a:pPr indent="0" lvl="0" marL="0" rtl="0" algn="l">
              <a:spcBef>
                <a:spcPts val="0"/>
              </a:spcBef>
              <a:spcAft>
                <a:spcPts val="0"/>
              </a:spcAft>
              <a:buNone/>
            </a:pPr>
            <a:r>
              <a:rPr lang="en-GB" sz="1600">
                <a:solidFill>
                  <a:schemeClr val="dk1"/>
                </a:solidFill>
                <a:latin typeface="Calibri"/>
                <a:ea typeface="Calibri"/>
                <a:cs typeface="Calibri"/>
                <a:sym typeface="Calibri"/>
              </a:rPr>
              <a:t>Identify users who have never posted a single photo on Instagram.</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b="1"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p:txBody>
      </p:sp>
      <p:pic>
        <p:nvPicPr>
          <p:cNvPr id="428" name="Google Shape;428;p36"/>
          <p:cNvPicPr preferRelativeResize="0"/>
          <p:nvPr/>
        </p:nvPicPr>
        <p:blipFill rotWithShape="1">
          <a:blip r:embed="rId5">
            <a:alphaModFix/>
          </a:blip>
          <a:srcRect b="34583" l="25373" r="44665" t="27760"/>
          <a:stretch/>
        </p:blipFill>
        <p:spPr>
          <a:xfrm>
            <a:off x="4644100" y="2107950"/>
            <a:ext cx="3999201" cy="2375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grpSp>
        <p:nvGrpSpPr>
          <p:cNvPr id="433" name="Google Shape;433;p37"/>
          <p:cNvGrpSpPr/>
          <p:nvPr/>
        </p:nvGrpSpPr>
        <p:grpSpPr>
          <a:xfrm>
            <a:off x="8646558" y="223789"/>
            <a:ext cx="198687" cy="73527"/>
            <a:chOff x="0" y="-38100"/>
            <a:chExt cx="128243" cy="47458"/>
          </a:xfrm>
        </p:grpSpPr>
        <p:sp>
          <p:nvSpPr>
            <p:cNvPr id="434" name="Google Shape;434;p37"/>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435" name="Google Shape;435;p37"/>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36" name="Google Shape;436;p37"/>
          <p:cNvGrpSpPr/>
          <p:nvPr/>
        </p:nvGrpSpPr>
        <p:grpSpPr>
          <a:xfrm>
            <a:off x="8646558" y="269840"/>
            <a:ext cx="198687" cy="73527"/>
            <a:chOff x="0" y="-38100"/>
            <a:chExt cx="128243" cy="47458"/>
          </a:xfrm>
        </p:grpSpPr>
        <p:sp>
          <p:nvSpPr>
            <p:cNvPr id="437" name="Google Shape;437;p37"/>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438" name="Google Shape;438;p37"/>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39" name="Google Shape;439;p37"/>
          <p:cNvSpPr/>
          <p:nvPr/>
        </p:nvSpPr>
        <p:spPr>
          <a:xfrm>
            <a:off x="412915" y="395724"/>
            <a:ext cx="137214" cy="130010"/>
          </a:xfrm>
          <a:custGeom>
            <a:rect b="b" l="l" r="r" t="t"/>
            <a:pathLst>
              <a:path extrusionOk="0" h="260019" w="274427">
                <a:moveTo>
                  <a:pt x="0" y="0"/>
                </a:moveTo>
                <a:lnTo>
                  <a:pt x="274427" y="0"/>
                </a:lnTo>
                <a:lnTo>
                  <a:pt x="274427" y="260020"/>
                </a:lnTo>
                <a:lnTo>
                  <a:pt x="0" y="260020"/>
                </a:lnTo>
                <a:lnTo>
                  <a:pt x="0" y="0"/>
                </a:lnTo>
                <a:close/>
              </a:path>
            </a:pathLst>
          </a:custGeom>
          <a:blipFill rotWithShape="1">
            <a:blip r:embed="rId3">
              <a:alphaModFix/>
            </a:blip>
            <a:stretch>
              <a:fillRect b="0" l="0" r="0" t="0"/>
            </a:stretch>
          </a:blipFill>
          <a:ln>
            <a:noFill/>
          </a:ln>
        </p:spPr>
      </p:sp>
      <p:grpSp>
        <p:nvGrpSpPr>
          <p:cNvPr id="440" name="Google Shape;440;p37"/>
          <p:cNvGrpSpPr/>
          <p:nvPr/>
        </p:nvGrpSpPr>
        <p:grpSpPr>
          <a:xfrm>
            <a:off x="9088966" y="4226547"/>
            <a:ext cx="55243" cy="402651"/>
            <a:chOff x="0" y="-38100"/>
            <a:chExt cx="29100" cy="212100"/>
          </a:xfrm>
        </p:grpSpPr>
        <p:sp>
          <p:nvSpPr>
            <p:cNvPr id="441" name="Google Shape;441;p37"/>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442" name="Google Shape;442;p37"/>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43" name="Google Shape;443;p37"/>
          <p:cNvSpPr txBox="1"/>
          <p:nvPr/>
        </p:nvSpPr>
        <p:spPr>
          <a:xfrm>
            <a:off x="707825" y="188750"/>
            <a:ext cx="48603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300">
                <a:solidFill>
                  <a:schemeClr val="dk1"/>
                </a:solidFill>
                <a:latin typeface="Calibri"/>
                <a:ea typeface="Calibri"/>
                <a:cs typeface="Calibri"/>
                <a:sym typeface="Calibri"/>
              </a:rPr>
              <a:t>Instagram User Analytics </a:t>
            </a:r>
            <a:endParaRPr b="1" sz="2300">
              <a:solidFill>
                <a:schemeClr val="dk1"/>
              </a:solidFill>
              <a:latin typeface="Calibri"/>
              <a:ea typeface="Calibri"/>
              <a:cs typeface="Calibri"/>
              <a:sym typeface="Calibri"/>
            </a:endParaRPr>
          </a:p>
        </p:txBody>
      </p:sp>
      <p:sp>
        <p:nvSpPr>
          <p:cNvPr id="444" name="Google Shape;444;p37"/>
          <p:cNvSpPr txBox="1"/>
          <p:nvPr/>
        </p:nvSpPr>
        <p:spPr>
          <a:xfrm>
            <a:off x="259525" y="808050"/>
            <a:ext cx="2312100" cy="20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Calibri"/>
                <a:ea typeface="Calibri"/>
                <a:cs typeface="Calibri"/>
                <a:sym typeface="Calibri"/>
              </a:rPr>
              <a:t>A)Marketing Analysis :</a:t>
            </a:r>
            <a:endParaRPr sz="1600">
              <a:solidFill>
                <a:schemeClr val="dk1"/>
              </a:solidFill>
              <a:latin typeface="Calibri"/>
              <a:ea typeface="Calibri"/>
              <a:cs typeface="Calibri"/>
              <a:sym typeface="Calibri"/>
            </a:endParaRPr>
          </a:p>
          <a:p>
            <a:pPr indent="0" lvl="0" marL="0" rtl="0" algn="l">
              <a:spcBef>
                <a:spcPts val="0"/>
              </a:spcBef>
              <a:spcAft>
                <a:spcPts val="0"/>
              </a:spcAft>
              <a:buNone/>
            </a:pPr>
            <a:r>
              <a:rPr lang="en-GB" sz="1600">
                <a:solidFill>
                  <a:schemeClr val="dk1"/>
                </a:solidFill>
                <a:latin typeface="Calibri"/>
                <a:ea typeface="Calibri"/>
                <a:cs typeface="Calibri"/>
                <a:sym typeface="Calibri"/>
              </a:rPr>
              <a:t>#3 Contest Winner Declaration :</a:t>
            </a:r>
            <a:endParaRPr sz="1600">
              <a:solidFill>
                <a:schemeClr val="dk1"/>
              </a:solidFill>
              <a:latin typeface="Calibri"/>
              <a:ea typeface="Calibri"/>
              <a:cs typeface="Calibri"/>
              <a:sym typeface="Calibri"/>
            </a:endParaRPr>
          </a:p>
          <a:p>
            <a:pPr indent="0" lvl="0" marL="0" rtl="0" algn="l">
              <a:spcBef>
                <a:spcPts val="0"/>
              </a:spcBef>
              <a:spcAft>
                <a:spcPts val="0"/>
              </a:spcAft>
              <a:buNone/>
            </a:pPr>
            <a:r>
              <a:rPr lang="en-GB" sz="1600">
                <a:solidFill>
                  <a:schemeClr val="dk1"/>
                </a:solidFill>
                <a:latin typeface="Calibri"/>
                <a:ea typeface="Calibri"/>
                <a:cs typeface="Calibri"/>
                <a:sym typeface="Calibri"/>
              </a:rPr>
              <a:t>Determine the winner of the contest and provide their details to the team.</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b="1"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p:txBody>
      </p:sp>
      <p:grpSp>
        <p:nvGrpSpPr>
          <p:cNvPr id="445" name="Google Shape;445;p37"/>
          <p:cNvGrpSpPr/>
          <p:nvPr/>
        </p:nvGrpSpPr>
        <p:grpSpPr>
          <a:xfrm>
            <a:off x="844022" y="613174"/>
            <a:ext cx="1068054" cy="96259"/>
            <a:chOff x="0" y="-38100"/>
            <a:chExt cx="274578" cy="50700"/>
          </a:xfrm>
        </p:grpSpPr>
        <p:sp>
          <p:nvSpPr>
            <p:cNvPr id="446" name="Google Shape;446;p37"/>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7" name="Google Shape;447;p37"/>
            <p:cNvSpPr txBox="1"/>
            <p:nvPr/>
          </p:nvSpPr>
          <p:spPr>
            <a:xfrm>
              <a:off x="0" y="-38100"/>
              <a:ext cx="274500" cy="5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48" name="Google Shape;448;p37"/>
          <p:cNvGrpSpPr/>
          <p:nvPr/>
        </p:nvGrpSpPr>
        <p:grpSpPr>
          <a:xfrm>
            <a:off x="6063597" y="2684896"/>
            <a:ext cx="3080273" cy="2482093"/>
            <a:chOff x="5492000" y="2140675"/>
            <a:chExt cx="3652209" cy="2873125"/>
          </a:xfrm>
        </p:grpSpPr>
        <p:grpSp>
          <p:nvGrpSpPr>
            <p:cNvPr id="449" name="Google Shape;449;p37"/>
            <p:cNvGrpSpPr/>
            <p:nvPr/>
          </p:nvGrpSpPr>
          <p:grpSpPr>
            <a:xfrm>
              <a:off x="9088966" y="4226547"/>
              <a:ext cx="55243" cy="402651"/>
              <a:chOff x="0" y="-38100"/>
              <a:chExt cx="29100" cy="212100"/>
            </a:xfrm>
          </p:grpSpPr>
          <p:sp>
            <p:nvSpPr>
              <p:cNvPr id="450" name="Google Shape;450;p37"/>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451" name="Google Shape;451;p37"/>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52" name="Google Shape;452;p37"/>
            <p:cNvSpPr/>
            <p:nvPr/>
          </p:nvSpPr>
          <p:spPr>
            <a:xfrm>
              <a:off x="8594600" y="2140675"/>
              <a:ext cx="342000" cy="28194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53" name="Google Shape;453;p37"/>
            <p:cNvSpPr/>
            <p:nvPr/>
          </p:nvSpPr>
          <p:spPr>
            <a:xfrm>
              <a:off x="5492000" y="4730600"/>
              <a:ext cx="3432900" cy="2832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pic>
        <p:nvPicPr>
          <p:cNvPr id="454" name="Google Shape;454;p37"/>
          <p:cNvPicPr preferRelativeResize="0"/>
          <p:nvPr/>
        </p:nvPicPr>
        <p:blipFill rotWithShape="1">
          <a:blip r:embed="rId4">
            <a:alphaModFix/>
          </a:blip>
          <a:srcRect b="31235" l="27225" r="50912" t="45508"/>
          <a:stretch/>
        </p:blipFill>
        <p:spPr>
          <a:xfrm>
            <a:off x="365725" y="2877975"/>
            <a:ext cx="2253224" cy="1347575"/>
          </a:xfrm>
          <a:prstGeom prst="rect">
            <a:avLst/>
          </a:prstGeom>
          <a:noFill/>
          <a:ln>
            <a:noFill/>
          </a:ln>
        </p:spPr>
      </p:pic>
      <p:sp>
        <p:nvSpPr>
          <p:cNvPr id="455" name="Google Shape;455;p37"/>
          <p:cNvSpPr txBox="1"/>
          <p:nvPr/>
        </p:nvSpPr>
        <p:spPr>
          <a:xfrm>
            <a:off x="2849200" y="808050"/>
            <a:ext cx="2599200" cy="142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Calibri"/>
                <a:ea typeface="Calibri"/>
                <a:cs typeface="Calibri"/>
                <a:sym typeface="Calibri"/>
              </a:rPr>
              <a:t>A)Marketing Analysis :</a:t>
            </a:r>
            <a:endParaRPr sz="1600">
              <a:solidFill>
                <a:schemeClr val="dk1"/>
              </a:solidFill>
              <a:latin typeface="Calibri"/>
              <a:ea typeface="Calibri"/>
              <a:cs typeface="Calibri"/>
              <a:sym typeface="Calibri"/>
            </a:endParaRPr>
          </a:p>
          <a:p>
            <a:pPr indent="0" lvl="0" marL="0" rtl="0" algn="l">
              <a:spcBef>
                <a:spcPts val="0"/>
              </a:spcBef>
              <a:spcAft>
                <a:spcPts val="0"/>
              </a:spcAft>
              <a:buNone/>
            </a:pPr>
            <a:r>
              <a:rPr lang="en-GB" sz="1600">
                <a:solidFill>
                  <a:schemeClr val="dk1"/>
                </a:solidFill>
                <a:latin typeface="Calibri"/>
                <a:ea typeface="Calibri"/>
                <a:cs typeface="Calibri"/>
                <a:sym typeface="Calibri"/>
              </a:rPr>
              <a:t>#4 Hashtag Research :</a:t>
            </a:r>
            <a:endParaRPr sz="1600">
              <a:solidFill>
                <a:schemeClr val="dk1"/>
              </a:solidFill>
              <a:latin typeface="Calibri"/>
              <a:ea typeface="Calibri"/>
              <a:cs typeface="Calibri"/>
              <a:sym typeface="Calibri"/>
            </a:endParaRPr>
          </a:p>
          <a:p>
            <a:pPr indent="0" lvl="0" marL="0" rtl="0" algn="l">
              <a:spcBef>
                <a:spcPts val="0"/>
              </a:spcBef>
              <a:spcAft>
                <a:spcPts val="0"/>
              </a:spcAft>
              <a:buNone/>
            </a:pPr>
            <a:r>
              <a:rPr lang="en-GB" sz="1600">
                <a:solidFill>
                  <a:schemeClr val="dk1"/>
                </a:solidFill>
                <a:latin typeface="Calibri"/>
                <a:ea typeface="Calibri"/>
                <a:cs typeface="Calibri"/>
                <a:sym typeface="Calibri"/>
              </a:rPr>
              <a:t>Identify and suggest the top five most commonly used hashtags on the</a:t>
            </a:r>
            <a:endParaRPr sz="1600">
              <a:solidFill>
                <a:schemeClr val="dk1"/>
              </a:solidFill>
              <a:latin typeface="Calibri"/>
              <a:ea typeface="Calibri"/>
              <a:cs typeface="Calibri"/>
              <a:sym typeface="Calibri"/>
            </a:endParaRPr>
          </a:p>
          <a:p>
            <a:pPr indent="0" lvl="0" marL="0" rtl="0" algn="l">
              <a:spcBef>
                <a:spcPts val="0"/>
              </a:spcBef>
              <a:spcAft>
                <a:spcPts val="0"/>
              </a:spcAft>
              <a:buNone/>
            </a:pPr>
            <a:r>
              <a:rPr lang="en-GB" sz="1600">
                <a:solidFill>
                  <a:schemeClr val="dk1"/>
                </a:solidFill>
                <a:latin typeface="Calibri"/>
                <a:ea typeface="Calibri"/>
                <a:cs typeface="Calibri"/>
                <a:sym typeface="Calibri"/>
              </a:rPr>
              <a:t>platform.</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b="1"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456" name="Google Shape;456;p37"/>
          <p:cNvSpPr txBox="1"/>
          <p:nvPr/>
        </p:nvSpPr>
        <p:spPr>
          <a:xfrm>
            <a:off x="5612500" y="808050"/>
            <a:ext cx="2952000" cy="16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Calibri"/>
                <a:ea typeface="Calibri"/>
                <a:cs typeface="Calibri"/>
                <a:sym typeface="Calibri"/>
              </a:rPr>
              <a:t>A)Marketing Analysis :</a:t>
            </a:r>
            <a:endParaRPr sz="1600">
              <a:solidFill>
                <a:schemeClr val="dk1"/>
              </a:solidFill>
              <a:latin typeface="Calibri"/>
              <a:ea typeface="Calibri"/>
              <a:cs typeface="Calibri"/>
              <a:sym typeface="Calibri"/>
            </a:endParaRPr>
          </a:p>
          <a:p>
            <a:pPr indent="0" lvl="0" marL="0" rtl="0" algn="l">
              <a:spcBef>
                <a:spcPts val="0"/>
              </a:spcBef>
              <a:spcAft>
                <a:spcPts val="0"/>
              </a:spcAft>
              <a:buNone/>
            </a:pPr>
            <a:r>
              <a:rPr lang="en-GB" sz="1600">
                <a:solidFill>
                  <a:schemeClr val="dk1"/>
                </a:solidFill>
                <a:latin typeface="Calibri"/>
                <a:ea typeface="Calibri"/>
                <a:cs typeface="Calibri"/>
                <a:sym typeface="Calibri"/>
              </a:rPr>
              <a:t>#5 Ad Campaign Launch :</a:t>
            </a:r>
            <a:endParaRPr sz="1600">
              <a:solidFill>
                <a:schemeClr val="dk1"/>
              </a:solidFill>
              <a:latin typeface="Calibri"/>
              <a:ea typeface="Calibri"/>
              <a:cs typeface="Calibri"/>
              <a:sym typeface="Calibri"/>
            </a:endParaRPr>
          </a:p>
          <a:p>
            <a:pPr indent="0" lvl="0" marL="0" rtl="0" algn="l">
              <a:spcBef>
                <a:spcPts val="0"/>
              </a:spcBef>
              <a:spcAft>
                <a:spcPts val="0"/>
              </a:spcAft>
              <a:buNone/>
            </a:pPr>
            <a:r>
              <a:rPr lang="en-GB" sz="1600">
                <a:solidFill>
                  <a:schemeClr val="dk1"/>
                </a:solidFill>
                <a:latin typeface="Calibri"/>
                <a:ea typeface="Calibri"/>
                <a:cs typeface="Calibri"/>
                <a:sym typeface="Calibri"/>
              </a:rPr>
              <a:t>Determine the day of the week when most users register on Instagram.</a:t>
            </a:r>
            <a:endParaRPr sz="1600">
              <a:solidFill>
                <a:schemeClr val="dk1"/>
              </a:solidFill>
              <a:latin typeface="Calibri"/>
              <a:ea typeface="Calibri"/>
              <a:cs typeface="Calibri"/>
              <a:sym typeface="Calibri"/>
            </a:endParaRPr>
          </a:p>
          <a:p>
            <a:pPr indent="0" lvl="0" marL="0" rtl="0" algn="l">
              <a:spcBef>
                <a:spcPts val="0"/>
              </a:spcBef>
              <a:spcAft>
                <a:spcPts val="0"/>
              </a:spcAft>
              <a:buNone/>
            </a:pPr>
            <a:r>
              <a:rPr lang="en-GB" sz="1600">
                <a:solidFill>
                  <a:schemeClr val="dk1"/>
                </a:solidFill>
                <a:latin typeface="Calibri"/>
                <a:ea typeface="Calibri"/>
                <a:cs typeface="Calibri"/>
                <a:sym typeface="Calibri"/>
              </a:rPr>
              <a:t>Provide insights on when to schedule an ad campaign.</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b="1"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p:txBody>
      </p:sp>
      <p:pic>
        <p:nvPicPr>
          <p:cNvPr id="457" name="Google Shape;457;p37"/>
          <p:cNvPicPr preferRelativeResize="0"/>
          <p:nvPr/>
        </p:nvPicPr>
        <p:blipFill rotWithShape="1">
          <a:blip r:embed="rId5">
            <a:alphaModFix/>
          </a:blip>
          <a:srcRect b="31838" l="24828" r="52628" t="38082"/>
          <a:stretch/>
        </p:blipFill>
        <p:spPr>
          <a:xfrm>
            <a:off x="2913875" y="2488675"/>
            <a:ext cx="1796324" cy="2058599"/>
          </a:xfrm>
          <a:prstGeom prst="rect">
            <a:avLst/>
          </a:prstGeom>
          <a:noFill/>
          <a:ln>
            <a:noFill/>
          </a:ln>
        </p:spPr>
      </p:pic>
      <p:pic>
        <p:nvPicPr>
          <p:cNvPr id="458" name="Google Shape;458;p37"/>
          <p:cNvPicPr preferRelativeResize="0"/>
          <p:nvPr/>
        </p:nvPicPr>
        <p:blipFill rotWithShape="1">
          <a:blip r:embed="rId6">
            <a:alphaModFix/>
          </a:blip>
          <a:srcRect b="45409" l="26188" r="48489" t="41280"/>
          <a:stretch/>
        </p:blipFill>
        <p:spPr>
          <a:xfrm>
            <a:off x="5448400" y="3114427"/>
            <a:ext cx="2315401" cy="684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grpSp>
        <p:nvGrpSpPr>
          <p:cNvPr id="463" name="Google Shape;463;p38"/>
          <p:cNvGrpSpPr/>
          <p:nvPr/>
        </p:nvGrpSpPr>
        <p:grpSpPr>
          <a:xfrm>
            <a:off x="8646558" y="223789"/>
            <a:ext cx="198687" cy="73527"/>
            <a:chOff x="0" y="-38100"/>
            <a:chExt cx="128243" cy="47458"/>
          </a:xfrm>
        </p:grpSpPr>
        <p:sp>
          <p:nvSpPr>
            <p:cNvPr id="464" name="Google Shape;464;p38"/>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465" name="Google Shape;465;p38"/>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66" name="Google Shape;466;p38"/>
          <p:cNvGrpSpPr/>
          <p:nvPr/>
        </p:nvGrpSpPr>
        <p:grpSpPr>
          <a:xfrm>
            <a:off x="8646558" y="269840"/>
            <a:ext cx="198687" cy="73527"/>
            <a:chOff x="0" y="-38100"/>
            <a:chExt cx="128243" cy="47458"/>
          </a:xfrm>
        </p:grpSpPr>
        <p:sp>
          <p:nvSpPr>
            <p:cNvPr id="467" name="Google Shape;467;p38"/>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468" name="Google Shape;468;p38"/>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69" name="Google Shape;469;p38"/>
          <p:cNvSpPr/>
          <p:nvPr/>
        </p:nvSpPr>
        <p:spPr>
          <a:xfrm>
            <a:off x="412915" y="395724"/>
            <a:ext cx="137214" cy="130010"/>
          </a:xfrm>
          <a:custGeom>
            <a:rect b="b" l="l" r="r" t="t"/>
            <a:pathLst>
              <a:path extrusionOk="0" h="260019" w="274427">
                <a:moveTo>
                  <a:pt x="0" y="0"/>
                </a:moveTo>
                <a:lnTo>
                  <a:pt x="274427" y="0"/>
                </a:lnTo>
                <a:lnTo>
                  <a:pt x="274427" y="260020"/>
                </a:lnTo>
                <a:lnTo>
                  <a:pt x="0" y="260020"/>
                </a:lnTo>
                <a:lnTo>
                  <a:pt x="0" y="0"/>
                </a:lnTo>
                <a:close/>
              </a:path>
            </a:pathLst>
          </a:custGeom>
          <a:blipFill rotWithShape="1">
            <a:blip r:embed="rId3">
              <a:alphaModFix/>
            </a:blip>
            <a:stretch>
              <a:fillRect b="0" l="0" r="0" t="0"/>
            </a:stretch>
          </a:blipFill>
          <a:ln>
            <a:noFill/>
          </a:ln>
        </p:spPr>
      </p:sp>
      <p:grpSp>
        <p:nvGrpSpPr>
          <p:cNvPr id="470" name="Google Shape;470;p38"/>
          <p:cNvGrpSpPr/>
          <p:nvPr/>
        </p:nvGrpSpPr>
        <p:grpSpPr>
          <a:xfrm>
            <a:off x="9088966" y="4226547"/>
            <a:ext cx="55243" cy="402651"/>
            <a:chOff x="0" y="-38100"/>
            <a:chExt cx="29100" cy="212100"/>
          </a:xfrm>
        </p:grpSpPr>
        <p:sp>
          <p:nvSpPr>
            <p:cNvPr id="471" name="Google Shape;471;p38"/>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472" name="Google Shape;472;p38"/>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73" name="Google Shape;473;p38"/>
          <p:cNvSpPr txBox="1"/>
          <p:nvPr/>
        </p:nvSpPr>
        <p:spPr>
          <a:xfrm>
            <a:off x="707825" y="188750"/>
            <a:ext cx="48603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300">
                <a:solidFill>
                  <a:schemeClr val="dk1"/>
                </a:solidFill>
                <a:latin typeface="Calibri"/>
                <a:ea typeface="Calibri"/>
                <a:cs typeface="Calibri"/>
                <a:sym typeface="Calibri"/>
              </a:rPr>
              <a:t>Instagram User Analytics </a:t>
            </a:r>
            <a:endParaRPr b="1" sz="2300">
              <a:solidFill>
                <a:schemeClr val="dk1"/>
              </a:solidFill>
              <a:latin typeface="Calibri"/>
              <a:ea typeface="Calibri"/>
              <a:cs typeface="Calibri"/>
              <a:sym typeface="Calibri"/>
            </a:endParaRPr>
          </a:p>
        </p:txBody>
      </p:sp>
      <p:sp>
        <p:nvSpPr>
          <p:cNvPr id="474" name="Google Shape;474;p38"/>
          <p:cNvSpPr txBox="1"/>
          <p:nvPr/>
        </p:nvSpPr>
        <p:spPr>
          <a:xfrm>
            <a:off x="849375" y="832175"/>
            <a:ext cx="3722700" cy="15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600">
                <a:solidFill>
                  <a:schemeClr val="dk1"/>
                </a:solidFill>
                <a:latin typeface="Calibri"/>
                <a:ea typeface="Calibri"/>
                <a:cs typeface="Calibri"/>
                <a:sym typeface="Calibri"/>
              </a:rPr>
              <a:t>B) Investor Metrics :</a:t>
            </a:r>
            <a:endParaRPr b="1"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sz="1600">
                <a:solidFill>
                  <a:schemeClr val="dk1"/>
                </a:solidFill>
                <a:latin typeface="Calibri"/>
                <a:ea typeface="Calibri"/>
                <a:cs typeface="Calibri"/>
                <a:sym typeface="Calibri"/>
              </a:rPr>
              <a:t>#1 User Engagement :</a:t>
            </a:r>
            <a:endParaRPr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sz="1600">
                <a:solidFill>
                  <a:schemeClr val="dk1"/>
                </a:solidFill>
                <a:latin typeface="Calibri"/>
                <a:ea typeface="Calibri"/>
                <a:cs typeface="Calibri"/>
                <a:sym typeface="Calibri"/>
              </a:rPr>
              <a:t>Calculate the average number of posts per user on Instagram. Also, provide</a:t>
            </a:r>
            <a:endParaRPr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sz="1600">
                <a:solidFill>
                  <a:schemeClr val="dk1"/>
                </a:solidFill>
                <a:latin typeface="Calibri"/>
                <a:ea typeface="Calibri"/>
                <a:cs typeface="Calibri"/>
                <a:sym typeface="Calibri"/>
              </a:rPr>
              <a:t>the total number of photos on Instagram divided by the total number of users.</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b="1"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p:txBody>
      </p:sp>
      <p:grpSp>
        <p:nvGrpSpPr>
          <p:cNvPr id="475" name="Google Shape;475;p38"/>
          <p:cNvGrpSpPr/>
          <p:nvPr/>
        </p:nvGrpSpPr>
        <p:grpSpPr>
          <a:xfrm>
            <a:off x="844022" y="613174"/>
            <a:ext cx="1068054" cy="96259"/>
            <a:chOff x="0" y="-38100"/>
            <a:chExt cx="274578" cy="50700"/>
          </a:xfrm>
        </p:grpSpPr>
        <p:sp>
          <p:nvSpPr>
            <p:cNvPr id="476" name="Google Shape;476;p38"/>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77" name="Google Shape;477;p38"/>
            <p:cNvSpPr txBox="1"/>
            <p:nvPr/>
          </p:nvSpPr>
          <p:spPr>
            <a:xfrm>
              <a:off x="0" y="-38100"/>
              <a:ext cx="274500" cy="5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78" name="Google Shape;478;p38"/>
          <p:cNvGrpSpPr/>
          <p:nvPr/>
        </p:nvGrpSpPr>
        <p:grpSpPr>
          <a:xfrm>
            <a:off x="6063597" y="2684896"/>
            <a:ext cx="3080273" cy="2482093"/>
            <a:chOff x="5492000" y="2140675"/>
            <a:chExt cx="3652209" cy="2873125"/>
          </a:xfrm>
        </p:grpSpPr>
        <p:grpSp>
          <p:nvGrpSpPr>
            <p:cNvPr id="479" name="Google Shape;479;p38"/>
            <p:cNvGrpSpPr/>
            <p:nvPr/>
          </p:nvGrpSpPr>
          <p:grpSpPr>
            <a:xfrm>
              <a:off x="9088966" y="4226547"/>
              <a:ext cx="55243" cy="402651"/>
              <a:chOff x="0" y="-38100"/>
              <a:chExt cx="29100" cy="212100"/>
            </a:xfrm>
          </p:grpSpPr>
          <p:sp>
            <p:nvSpPr>
              <p:cNvPr id="480" name="Google Shape;480;p38"/>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481" name="Google Shape;481;p38"/>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82" name="Google Shape;482;p38"/>
            <p:cNvSpPr/>
            <p:nvPr/>
          </p:nvSpPr>
          <p:spPr>
            <a:xfrm>
              <a:off x="8594600" y="2140675"/>
              <a:ext cx="342000" cy="28194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83" name="Google Shape;483;p38"/>
            <p:cNvSpPr/>
            <p:nvPr/>
          </p:nvSpPr>
          <p:spPr>
            <a:xfrm>
              <a:off x="5492000" y="4730600"/>
              <a:ext cx="3432900" cy="2832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
        <p:nvSpPr>
          <p:cNvPr id="484" name="Google Shape;484;p38"/>
          <p:cNvSpPr txBox="1"/>
          <p:nvPr/>
        </p:nvSpPr>
        <p:spPr>
          <a:xfrm>
            <a:off x="4648025" y="808050"/>
            <a:ext cx="3722700" cy="12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Calibri"/>
                <a:ea typeface="Calibri"/>
                <a:cs typeface="Calibri"/>
                <a:sym typeface="Calibri"/>
              </a:rPr>
              <a:t>#2 Bots &amp; Fake Accounts :</a:t>
            </a:r>
            <a:endParaRPr b="1" sz="1600">
              <a:solidFill>
                <a:schemeClr val="dk1"/>
              </a:solidFill>
              <a:latin typeface="Calibri"/>
              <a:ea typeface="Calibri"/>
              <a:cs typeface="Calibri"/>
              <a:sym typeface="Calibri"/>
            </a:endParaRPr>
          </a:p>
          <a:p>
            <a:pPr indent="0" lvl="0" marL="0" rtl="0" algn="l">
              <a:spcBef>
                <a:spcPts val="0"/>
              </a:spcBef>
              <a:spcAft>
                <a:spcPts val="0"/>
              </a:spcAft>
              <a:buNone/>
            </a:pPr>
            <a:r>
              <a:rPr lang="en-GB" sz="1600">
                <a:solidFill>
                  <a:schemeClr val="dk1"/>
                </a:solidFill>
                <a:latin typeface="Calibri"/>
                <a:ea typeface="Calibri"/>
                <a:cs typeface="Calibri"/>
                <a:sym typeface="Calibri"/>
              </a:rPr>
              <a:t>I</a:t>
            </a:r>
            <a:r>
              <a:rPr lang="en-GB" sz="1600">
                <a:solidFill>
                  <a:schemeClr val="dk1"/>
                </a:solidFill>
                <a:latin typeface="Calibri"/>
                <a:ea typeface="Calibri"/>
                <a:cs typeface="Calibri"/>
                <a:sym typeface="Calibri"/>
              </a:rPr>
              <a:t>dentify users (potential bots) who have liked every single photo on the site,</a:t>
            </a:r>
            <a:endParaRPr sz="1600">
              <a:solidFill>
                <a:schemeClr val="dk1"/>
              </a:solidFill>
              <a:latin typeface="Calibri"/>
              <a:ea typeface="Calibri"/>
              <a:cs typeface="Calibri"/>
              <a:sym typeface="Calibri"/>
            </a:endParaRPr>
          </a:p>
          <a:p>
            <a:pPr indent="0" lvl="0" marL="0" rtl="0" algn="l">
              <a:spcBef>
                <a:spcPts val="0"/>
              </a:spcBef>
              <a:spcAft>
                <a:spcPts val="0"/>
              </a:spcAft>
              <a:buNone/>
            </a:pPr>
            <a:r>
              <a:rPr lang="en-GB" sz="1600">
                <a:solidFill>
                  <a:schemeClr val="dk1"/>
                </a:solidFill>
                <a:latin typeface="Calibri"/>
                <a:ea typeface="Calibri"/>
                <a:cs typeface="Calibri"/>
                <a:sym typeface="Calibri"/>
              </a:rPr>
              <a:t>as this is not typically possible for a normal user.</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b="1"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p:txBody>
      </p:sp>
      <p:pic>
        <p:nvPicPr>
          <p:cNvPr id="485" name="Google Shape;485;p38"/>
          <p:cNvPicPr preferRelativeResize="0"/>
          <p:nvPr/>
        </p:nvPicPr>
        <p:blipFill rotWithShape="1">
          <a:blip r:embed="rId4">
            <a:alphaModFix/>
          </a:blip>
          <a:srcRect b="34152" l="26328" r="47638" t="43908"/>
          <a:stretch/>
        </p:blipFill>
        <p:spPr>
          <a:xfrm>
            <a:off x="1061725" y="2684900"/>
            <a:ext cx="2743560" cy="1299900"/>
          </a:xfrm>
          <a:prstGeom prst="rect">
            <a:avLst/>
          </a:prstGeom>
          <a:noFill/>
          <a:ln>
            <a:noFill/>
          </a:ln>
        </p:spPr>
      </p:pic>
      <p:pic>
        <p:nvPicPr>
          <p:cNvPr id="486" name="Google Shape;486;p38"/>
          <p:cNvPicPr preferRelativeResize="0"/>
          <p:nvPr/>
        </p:nvPicPr>
        <p:blipFill rotWithShape="1">
          <a:blip r:embed="rId5">
            <a:alphaModFix/>
          </a:blip>
          <a:srcRect b="26864" l="26558" r="53924" t="56049"/>
          <a:stretch/>
        </p:blipFill>
        <p:spPr>
          <a:xfrm>
            <a:off x="4648027" y="2791075"/>
            <a:ext cx="2641123" cy="1299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grpSp>
        <p:nvGrpSpPr>
          <p:cNvPr id="491" name="Google Shape;491;p39"/>
          <p:cNvGrpSpPr/>
          <p:nvPr/>
        </p:nvGrpSpPr>
        <p:grpSpPr>
          <a:xfrm>
            <a:off x="8646558" y="223789"/>
            <a:ext cx="198687" cy="73527"/>
            <a:chOff x="0" y="-38100"/>
            <a:chExt cx="128243" cy="47458"/>
          </a:xfrm>
        </p:grpSpPr>
        <p:sp>
          <p:nvSpPr>
            <p:cNvPr id="492" name="Google Shape;492;p39"/>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493" name="Google Shape;493;p39"/>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94" name="Google Shape;494;p39"/>
          <p:cNvGrpSpPr/>
          <p:nvPr/>
        </p:nvGrpSpPr>
        <p:grpSpPr>
          <a:xfrm>
            <a:off x="8646558" y="269840"/>
            <a:ext cx="198687" cy="73527"/>
            <a:chOff x="0" y="-38100"/>
            <a:chExt cx="128243" cy="47458"/>
          </a:xfrm>
        </p:grpSpPr>
        <p:sp>
          <p:nvSpPr>
            <p:cNvPr id="495" name="Google Shape;495;p39"/>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496" name="Google Shape;496;p39"/>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97" name="Google Shape;497;p39"/>
          <p:cNvSpPr/>
          <p:nvPr/>
        </p:nvSpPr>
        <p:spPr>
          <a:xfrm>
            <a:off x="412915" y="395724"/>
            <a:ext cx="137214" cy="130010"/>
          </a:xfrm>
          <a:custGeom>
            <a:rect b="b" l="l" r="r" t="t"/>
            <a:pathLst>
              <a:path extrusionOk="0" h="260019" w="274427">
                <a:moveTo>
                  <a:pt x="0" y="0"/>
                </a:moveTo>
                <a:lnTo>
                  <a:pt x="274427" y="0"/>
                </a:lnTo>
                <a:lnTo>
                  <a:pt x="274427" y="260020"/>
                </a:lnTo>
                <a:lnTo>
                  <a:pt x="0" y="260020"/>
                </a:lnTo>
                <a:lnTo>
                  <a:pt x="0" y="0"/>
                </a:lnTo>
                <a:close/>
              </a:path>
            </a:pathLst>
          </a:custGeom>
          <a:blipFill rotWithShape="1">
            <a:blip r:embed="rId3">
              <a:alphaModFix/>
            </a:blip>
            <a:stretch>
              <a:fillRect b="0" l="0" r="0" t="0"/>
            </a:stretch>
          </a:blipFill>
          <a:ln>
            <a:noFill/>
          </a:ln>
        </p:spPr>
      </p:sp>
      <p:grpSp>
        <p:nvGrpSpPr>
          <p:cNvPr id="498" name="Google Shape;498;p39"/>
          <p:cNvGrpSpPr/>
          <p:nvPr/>
        </p:nvGrpSpPr>
        <p:grpSpPr>
          <a:xfrm>
            <a:off x="9088966" y="4226547"/>
            <a:ext cx="55243" cy="402651"/>
            <a:chOff x="0" y="-38100"/>
            <a:chExt cx="29100" cy="212100"/>
          </a:xfrm>
        </p:grpSpPr>
        <p:sp>
          <p:nvSpPr>
            <p:cNvPr id="499" name="Google Shape;499;p39"/>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500" name="Google Shape;500;p39"/>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01" name="Google Shape;501;p39"/>
          <p:cNvSpPr txBox="1"/>
          <p:nvPr/>
        </p:nvSpPr>
        <p:spPr>
          <a:xfrm>
            <a:off x="707825" y="188750"/>
            <a:ext cx="48603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300">
                <a:solidFill>
                  <a:schemeClr val="dk1"/>
                </a:solidFill>
                <a:latin typeface="Calibri"/>
                <a:ea typeface="Calibri"/>
                <a:cs typeface="Calibri"/>
                <a:sym typeface="Calibri"/>
              </a:rPr>
              <a:t>Instagram User Analytics </a:t>
            </a:r>
            <a:endParaRPr b="1" sz="2300">
              <a:solidFill>
                <a:schemeClr val="dk1"/>
              </a:solidFill>
              <a:latin typeface="Calibri"/>
              <a:ea typeface="Calibri"/>
              <a:cs typeface="Calibri"/>
              <a:sym typeface="Calibri"/>
            </a:endParaRPr>
          </a:p>
        </p:txBody>
      </p:sp>
      <p:sp>
        <p:nvSpPr>
          <p:cNvPr id="502" name="Google Shape;502;p39"/>
          <p:cNvSpPr txBox="1"/>
          <p:nvPr/>
        </p:nvSpPr>
        <p:spPr>
          <a:xfrm>
            <a:off x="849375" y="832175"/>
            <a:ext cx="6429300" cy="3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800">
                <a:solidFill>
                  <a:schemeClr val="dk1"/>
                </a:solidFill>
                <a:latin typeface="Calibri"/>
                <a:ea typeface="Calibri"/>
                <a:cs typeface="Calibri"/>
                <a:sym typeface="Calibri"/>
              </a:rPr>
              <a:t>Conclusion from above analysis :</a:t>
            </a:r>
            <a:endParaRPr b="1" sz="18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b="1" lang="en-GB" sz="1600">
                <a:solidFill>
                  <a:schemeClr val="dk1"/>
                </a:solidFill>
                <a:latin typeface="Calibri"/>
                <a:ea typeface="Calibri"/>
                <a:cs typeface="Calibri"/>
                <a:sym typeface="Calibri"/>
              </a:rPr>
              <a:t> Marketing team : </a:t>
            </a:r>
            <a:r>
              <a:rPr lang="en-GB" sz="1600">
                <a:solidFill>
                  <a:schemeClr val="dk1"/>
                </a:solidFill>
                <a:latin typeface="Calibri"/>
                <a:ea typeface="Calibri"/>
                <a:cs typeface="Calibri"/>
                <a:sym typeface="Calibri"/>
              </a:rPr>
              <a:t>Can reward its loyal users, engage people to post, reward the contest winner, use hashtags for audience attraction and most companies can launch their ad on active days.</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b="1" lang="en-GB" sz="1600">
                <a:solidFill>
                  <a:schemeClr val="dk1"/>
                </a:solidFill>
                <a:latin typeface="Calibri"/>
                <a:ea typeface="Calibri"/>
                <a:cs typeface="Calibri"/>
                <a:sym typeface="Calibri"/>
              </a:rPr>
              <a:t>Investor :</a:t>
            </a:r>
            <a:r>
              <a:rPr lang="en-GB" sz="1600">
                <a:solidFill>
                  <a:schemeClr val="dk1"/>
                </a:solidFill>
                <a:latin typeface="Calibri"/>
                <a:ea typeface="Calibri"/>
                <a:cs typeface="Calibri"/>
                <a:sym typeface="Calibri"/>
              </a:rPr>
              <a:t> User engagement in platform for fruitful growth .</a:t>
            </a:r>
            <a:endParaRPr sz="1600">
              <a:solidFill>
                <a:schemeClr val="dk1"/>
              </a:solidFill>
              <a:latin typeface="Calibri"/>
              <a:ea typeface="Calibri"/>
              <a:cs typeface="Calibri"/>
              <a:sym typeface="Calibri"/>
            </a:endParaRPr>
          </a:p>
          <a:p>
            <a:pPr indent="0" lvl="0" marL="457200" rtl="0" algn="l">
              <a:spcBef>
                <a:spcPts val="0"/>
              </a:spcBef>
              <a:spcAft>
                <a:spcPts val="0"/>
              </a:spcAft>
              <a:buNone/>
            </a:pPr>
            <a:r>
              <a:rPr lang="en-GB" sz="1600">
                <a:solidFill>
                  <a:schemeClr val="dk1"/>
                </a:solidFill>
                <a:latin typeface="Calibri"/>
                <a:ea typeface="Calibri"/>
                <a:cs typeface="Calibri"/>
                <a:sym typeface="Calibri"/>
              </a:rPr>
              <a:t>Can detect fake account &amp; bot and remove from platform for better user experience</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b="1" sz="1600">
              <a:solidFill>
                <a:schemeClr val="dk1"/>
              </a:solidFill>
              <a:latin typeface="Calibri"/>
              <a:ea typeface="Calibri"/>
              <a:cs typeface="Calibri"/>
              <a:sym typeface="Calibri"/>
            </a:endParaRPr>
          </a:p>
        </p:txBody>
      </p:sp>
      <p:grpSp>
        <p:nvGrpSpPr>
          <p:cNvPr id="503" name="Google Shape;503;p39"/>
          <p:cNvGrpSpPr/>
          <p:nvPr/>
        </p:nvGrpSpPr>
        <p:grpSpPr>
          <a:xfrm>
            <a:off x="844022" y="613174"/>
            <a:ext cx="1068054" cy="96259"/>
            <a:chOff x="0" y="-38100"/>
            <a:chExt cx="274578" cy="50700"/>
          </a:xfrm>
        </p:grpSpPr>
        <p:sp>
          <p:nvSpPr>
            <p:cNvPr id="504" name="Google Shape;504;p39"/>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05" name="Google Shape;505;p39"/>
            <p:cNvSpPr txBox="1"/>
            <p:nvPr/>
          </p:nvSpPr>
          <p:spPr>
            <a:xfrm>
              <a:off x="0" y="-38100"/>
              <a:ext cx="274500" cy="5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06" name="Google Shape;506;p39"/>
          <p:cNvGrpSpPr/>
          <p:nvPr/>
        </p:nvGrpSpPr>
        <p:grpSpPr>
          <a:xfrm>
            <a:off x="6063597" y="2684896"/>
            <a:ext cx="3080273" cy="2482093"/>
            <a:chOff x="5492000" y="2140675"/>
            <a:chExt cx="3652209" cy="2873125"/>
          </a:xfrm>
        </p:grpSpPr>
        <p:grpSp>
          <p:nvGrpSpPr>
            <p:cNvPr id="507" name="Google Shape;507;p39"/>
            <p:cNvGrpSpPr/>
            <p:nvPr/>
          </p:nvGrpSpPr>
          <p:grpSpPr>
            <a:xfrm>
              <a:off x="9088966" y="4226547"/>
              <a:ext cx="55243" cy="402651"/>
              <a:chOff x="0" y="-38100"/>
              <a:chExt cx="29100" cy="212100"/>
            </a:xfrm>
          </p:grpSpPr>
          <p:sp>
            <p:nvSpPr>
              <p:cNvPr id="508" name="Google Shape;508;p39"/>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509" name="Google Shape;509;p39"/>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10" name="Google Shape;510;p39"/>
            <p:cNvSpPr/>
            <p:nvPr/>
          </p:nvSpPr>
          <p:spPr>
            <a:xfrm>
              <a:off x="8594600" y="2140675"/>
              <a:ext cx="342000" cy="28194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11" name="Google Shape;511;p39"/>
            <p:cNvSpPr/>
            <p:nvPr/>
          </p:nvSpPr>
          <p:spPr>
            <a:xfrm>
              <a:off x="5492000" y="4730600"/>
              <a:ext cx="3432900" cy="2832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grpSp>
        <p:nvGrpSpPr>
          <p:cNvPr id="516" name="Google Shape;516;p40"/>
          <p:cNvGrpSpPr/>
          <p:nvPr/>
        </p:nvGrpSpPr>
        <p:grpSpPr>
          <a:xfrm>
            <a:off x="8646558" y="223789"/>
            <a:ext cx="198687" cy="73527"/>
            <a:chOff x="0" y="-38100"/>
            <a:chExt cx="128243" cy="47458"/>
          </a:xfrm>
        </p:grpSpPr>
        <p:sp>
          <p:nvSpPr>
            <p:cNvPr id="517" name="Google Shape;517;p40"/>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518" name="Google Shape;518;p40"/>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19" name="Google Shape;519;p40"/>
          <p:cNvGrpSpPr/>
          <p:nvPr/>
        </p:nvGrpSpPr>
        <p:grpSpPr>
          <a:xfrm>
            <a:off x="8646558" y="269840"/>
            <a:ext cx="198687" cy="73527"/>
            <a:chOff x="0" y="-38100"/>
            <a:chExt cx="128243" cy="47458"/>
          </a:xfrm>
        </p:grpSpPr>
        <p:sp>
          <p:nvSpPr>
            <p:cNvPr id="520" name="Google Shape;520;p40"/>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521" name="Google Shape;521;p40"/>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22" name="Google Shape;522;p40"/>
          <p:cNvSpPr/>
          <p:nvPr/>
        </p:nvSpPr>
        <p:spPr>
          <a:xfrm>
            <a:off x="412915" y="395724"/>
            <a:ext cx="137214" cy="130010"/>
          </a:xfrm>
          <a:custGeom>
            <a:rect b="b" l="l" r="r" t="t"/>
            <a:pathLst>
              <a:path extrusionOk="0" h="260019" w="274427">
                <a:moveTo>
                  <a:pt x="0" y="0"/>
                </a:moveTo>
                <a:lnTo>
                  <a:pt x="274427" y="0"/>
                </a:lnTo>
                <a:lnTo>
                  <a:pt x="274427" y="260020"/>
                </a:lnTo>
                <a:lnTo>
                  <a:pt x="0" y="260020"/>
                </a:lnTo>
                <a:lnTo>
                  <a:pt x="0" y="0"/>
                </a:lnTo>
                <a:close/>
              </a:path>
            </a:pathLst>
          </a:custGeom>
          <a:blipFill rotWithShape="1">
            <a:blip r:embed="rId3">
              <a:alphaModFix/>
            </a:blip>
            <a:stretch>
              <a:fillRect b="0" l="0" r="0" t="0"/>
            </a:stretch>
          </a:blipFill>
          <a:ln>
            <a:noFill/>
          </a:ln>
        </p:spPr>
      </p:sp>
      <p:grpSp>
        <p:nvGrpSpPr>
          <p:cNvPr id="523" name="Google Shape;523;p40"/>
          <p:cNvGrpSpPr/>
          <p:nvPr/>
        </p:nvGrpSpPr>
        <p:grpSpPr>
          <a:xfrm>
            <a:off x="9088966" y="4226547"/>
            <a:ext cx="55243" cy="402651"/>
            <a:chOff x="0" y="-38100"/>
            <a:chExt cx="29100" cy="212100"/>
          </a:xfrm>
        </p:grpSpPr>
        <p:sp>
          <p:nvSpPr>
            <p:cNvPr id="524" name="Google Shape;524;p40"/>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525" name="Google Shape;525;p40"/>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26" name="Google Shape;526;p40"/>
          <p:cNvSpPr txBox="1"/>
          <p:nvPr/>
        </p:nvSpPr>
        <p:spPr>
          <a:xfrm>
            <a:off x="707825" y="188750"/>
            <a:ext cx="48603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300">
                <a:solidFill>
                  <a:schemeClr val="dk1"/>
                </a:solidFill>
                <a:latin typeface="Calibri"/>
                <a:ea typeface="Calibri"/>
                <a:cs typeface="Calibri"/>
                <a:sym typeface="Calibri"/>
              </a:rPr>
              <a:t>Operation &amp; Metric </a:t>
            </a:r>
            <a:r>
              <a:rPr b="1" lang="en-GB" sz="2300">
                <a:solidFill>
                  <a:schemeClr val="dk1"/>
                </a:solidFill>
                <a:latin typeface="Calibri"/>
                <a:ea typeface="Calibri"/>
                <a:cs typeface="Calibri"/>
                <a:sym typeface="Calibri"/>
              </a:rPr>
              <a:t>Analytics </a:t>
            </a:r>
            <a:endParaRPr b="1" sz="2300">
              <a:solidFill>
                <a:schemeClr val="dk1"/>
              </a:solidFill>
              <a:latin typeface="Calibri"/>
              <a:ea typeface="Calibri"/>
              <a:cs typeface="Calibri"/>
              <a:sym typeface="Calibri"/>
            </a:endParaRPr>
          </a:p>
        </p:txBody>
      </p:sp>
      <p:sp>
        <p:nvSpPr>
          <p:cNvPr id="527" name="Google Shape;527;p40"/>
          <p:cNvSpPr txBox="1"/>
          <p:nvPr/>
        </p:nvSpPr>
        <p:spPr>
          <a:xfrm>
            <a:off x="483675" y="755975"/>
            <a:ext cx="7691700" cy="41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1"/>
                </a:solidFill>
                <a:latin typeface="Calibri"/>
                <a:ea typeface="Calibri"/>
                <a:cs typeface="Calibri"/>
                <a:sym typeface="Calibri"/>
              </a:rPr>
              <a:t>Project Description :</a:t>
            </a:r>
            <a:endParaRPr b="1" sz="18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In today’s data-driven world, businesses need to analyze their operations and metrics to stay competitive. This project aims to provide insights into two different scenarios of operation and metric analytics.</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Operational Analytics is a crucial process that involves analyzing a company's end-to-end operations. This analysis helps identify areas for improvement within the company.One of the key aspects of Operational Analytics is investigating metric spikes. This involves understanding and explaining sudden changes in key metrics, such as a dip in daily user engagement or a drop in sales.</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One of the primary goals of the project is to provide a dashboard that displays key performance indicators (KPIs). The dashboard will provide a real-time view of KPIs to help managers make data-driven decisions. Both case studies will provide valuable insights into two different scenarios and will enable businesses to make data-driven decisions, improve operational efficiency, and enhance customer satisfaction.</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grpSp>
        <p:nvGrpSpPr>
          <p:cNvPr id="528" name="Google Shape;528;p40"/>
          <p:cNvGrpSpPr/>
          <p:nvPr/>
        </p:nvGrpSpPr>
        <p:grpSpPr>
          <a:xfrm>
            <a:off x="844022" y="613174"/>
            <a:ext cx="1068054" cy="96259"/>
            <a:chOff x="0" y="-38100"/>
            <a:chExt cx="274578" cy="50700"/>
          </a:xfrm>
        </p:grpSpPr>
        <p:sp>
          <p:nvSpPr>
            <p:cNvPr id="529" name="Google Shape;529;p40"/>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0" name="Google Shape;530;p40"/>
            <p:cNvSpPr txBox="1"/>
            <p:nvPr/>
          </p:nvSpPr>
          <p:spPr>
            <a:xfrm>
              <a:off x="0" y="-38100"/>
              <a:ext cx="274500" cy="5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31" name="Google Shape;531;p40"/>
          <p:cNvGrpSpPr/>
          <p:nvPr/>
        </p:nvGrpSpPr>
        <p:grpSpPr>
          <a:xfrm>
            <a:off x="6063597" y="2684896"/>
            <a:ext cx="3080273" cy="2482093"/>
            <a:chOff x="5492000" y="2140675"/>
            <a:chExt cx="3652209" cy="2873125"/>
          </a:xfrm>
        </p:grpSpPr>
        <p:grpSp>
          <p:nvGrpSpPr>
            <p:cNvPr id="532" name="Google Shape;532;p40"/>
            <p:cNvGrpSpPr/>
            <p:nvPr/>
          </p:nvGrpSpPr>
          <p:grpSpPr>
            <a:xfrm>
              <a:off x="9088966" y="4226547"/>
              <a:ext cx="55243" cy="402651"/>
              <a:chOff x="0" y="-38100"/>
              <a:chExt cx="29100" cy="212100"/>
            </a:xfrm>
          </p:grpSpPr>
          <p:sp>
            <p:nvSpPr>
              <p:cNvPr id="533" name="Google Shape;533;p40"/>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534" name="Google Shape;534;p40"/>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35" name="Google Shape;535;p40"/>
            <p:cNvSpPr/>
            <p:nvPr/>
          </p:nvSpPr>
          <p:spPr>
            <a:xfrm>
              <a:off x="8594600" y="2140675"/>
              <a:ext cx="342000" cy="28194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36" name="Google Shape;536;p40"/>
            <p:cNvSpPr/>
            <p:nvPr/>
          </p:nvSpPr>
          <p:spPr>
            <a:xfrm>
              <a:off x="5492000" y="4730600"/>
              <a:ext cx="3432900" cy="2832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grpSp>
        <p:nvGrpSpPr>
          <p:cNvPr id="541" name="Google Shape;541;p41"/>
          <p:cNvGrpSpPr/>
          <p:nvPr/>
        </p:nvGrpSpPr>
        <p:grpSpPr>
          <a:xfrm>
            <a:off x="8646558" y="223789"/>
            <a:ext cx="198687" cy="73527"/>
            <a:chOff x="0" y="-38100"/>
            <a:chExt cx="128243" cy="47458"/>
          </a:xfrm>
        </p:grpSpPr>
        <p:sp>
          <p:nvSpPr>
            <p:cNvPr id="542" name="Google Shape;542;p41"/>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543" name="Google Shape;543;p41"/>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44" name="Google Shape;544;p41"/>
          <p:cNvGrpSpPr/>
          <p:nvPr/>
        </p:nvGrpSpPr>
        <p:grpSpPr>
          <a:xfrm>
            <a:off x="8646558" y="269840"/>
            <a:ext cx="198687" cy="73527"/>
            <a:chOff x="0" y="-38100"/>
            <a:chExt cx="128243" cy="47458"/>
          </a:xfrm>
        </p:grpSpPr>
        <p:sp>
          <p:nvSpPr>
            <p:cNvPr id="545" name="Google Shape;545;p41"/>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546" name="Google Shape;546;p41"/>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47" name="Google Shape;547;p41"/>
          <p:cNvSpPr/>
          <p:nvPr/>
        </p:nvSpPr>
        <p:spPr>
          <a:xfrm>
            <a:off x="412915" y="395724"/>
            <a:ext cx="137214" cy="130010"/>
          </a:xfrm>
          <a:custGeom>
            <a:rect b="b" l="l" r="r" t="t"/>
            <a:pathLst>
              <a:path extrusionOk="0" h="260019" w="274427">
                <a:moveTo>
                  <a:pt x="0" y="0"/>
                </a:moveTo>
                <a:lnTo>
                  <a:pt x="274427" y="0"/>
                </a:lnTo>
                <a:lnTo>
                  <a:pt x="274427" y="260020"/>
                </a:lnTo>
                <a:lnTo>
                  <a:pt x="0" y="260020"/>
                </a:lnTo>
                <a:lnTo>
                  <a:pt x="0" y="0"/>
                </a:lnTo>
                <a:close/>
              </a:path>
            </a:pathLst>
          </a:custGeom>
          <a:blipFill rotWithShape="1">
            <a:blip r:embed="rId3">
              <a:alphaModFix/>
            </a:blip>
            <a:stretch>
              <a:fillRect b="0" l="0" r="0" t="0"/>
            </a:stretch>
          </a:blipFill>
          <a:ln>
            <a:noFill/>
          </a:ln>
        </p:spPr>
      </p:sp>
      <p:grpSp>
        <p:nvGrpSpPr>
          <p:cNvPr id="548" name="Google Shape;548;p41"/>
          <p:cNvGrpSpPr/>
          <p:nvPr/>
        </p:nvGrpSpPr>
        <p:grpSpPr>
          <a:xfrm>
            <a:off x="9088966" y="4226547"/>
            <a:ext cx="55243" cy="402651"/>
            <a:chOff x="0" y="-38100"/>
            <a:chExt cx="29100" cy="212100"/>
          </a:xfrm>
        </p:grpSpPr>
        <p:sp>
          <p:nvSpPr>
            <p:cNvPr id="549" name="Google Shape;549;p41"/>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550" name="Google Shape;550;p41"/>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51" name="Google Shape;551;p41"/>
          <p:cNvSpPr txBox="1"/>
          <p:nvPr/>
        </p:nvSpPr>
        <p:spPr>
          <a:xfrm>
            <a:off x="707825" y="188750"/>
            <a:ext cx="48603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300">
                <a:solidFill>
                  <a:schemeClr val="dk1"/>
                </a:solidFill>
                <a:latin typeface="Calibri"/>
                <a:ea typeface="Calibri"/>
                <a:cs typeface="Calibri"/>
                <a:sym typeface="Calibri"/>
              </a:rPr>
              <a:t>Operation &amp; Metric Analytics </a:t>
            </a:r>
            <a:endParaRPr b="1" sz="2300">
              <a:solidFill>
                <a:schemeClr val="dk1"/>
              </a:solidFill>
              <a:latin typeface="Calibri"/>
              <a:ea typeface="Calibri"/>
              <a:cs typeface="Calibri"/>
              <a:sym typeface="Calibri"/>
            </a:endParaRPr>
          </a:p>
        </p:txBody>
      </p:sp>
      <p:grpSp>
        <p:nvGrpSpPr>
          <p:cNvPr id="552" name="Google Shape;552;p41"/>
          <p:cNvGrpSpPr/>
          <p:nvPr/>
        </p:nvGrpSpPr>
        <p:grpSpPr>
          <a:xfrm>
            <a:off x="844022" y="613174"/>
            <a:ext cx="1068054" cy="96259"/>
            <a:chOff x="0" y="-38100"/>
            <a:chExt cx="274578" cy="50700"/>
          </a:xfrm>
        </p:grpSpPr>
        <p:sp>
          <p:nvSpPr>
            <p:cNvPr id="553" name="Google Shape;553;p41"/>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4" name="Google Shape;554;p41"/>
            <p:cNvSpPr txBox="1"/>
            <p:nvPr/>
          </p:nvSpPr>
          <p:spPr>
            <a:xfrm>
              <a:off x="0" y="-38100"/>
              <a:ext cx="274500" cy="5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55" name="Google Shape;555;p41"/>
          <p:cNvGrpSpPr/>
          <p:nvPr/>
        </p:nvGrpSpPr>
        <p:grpSpPr>
          <a:xfrm>
            <a:off x="6063597" y="2684896"/>
            <a:ext cx="3080273" cy="2482093"/>
            <a:chOff x="5492000" y="2140675"/>
            <a:chExt cx="3652209" cy="2873125"/>
          </a:xfrm>
        </p:grpSpPr>
        <p:grpSp>
          <p:nvGrpSpPr>
            <p:cNvPr id="556" name="Google Shape;556;p41"/>
            <p:cNvGrpSpPr/>
            <p:nvPr/>
          </p:nvGrpSpPr>
          <p:grpSpPr>
            <a:xfrm>
              <a:off x="9088966" y="4226547"/>
              <a:ext cx="55243" cy="402651"/>
              <a:chOff x="0" y="-38100"/>
              <a:chExt cx="29100" cy="212100"/>
            </a:xfrm>
          </p:grpSpPr>
          <p:sp>
            <p:nvSpPr>
              <p:cNvPr id="557" name="Google Shape;557;p41"/>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558" name="Google Shape;558;p41"/>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59" name="Google Shape;559;p41"/>
            <p:cNvSpPr/>
            <p:nvPr/>
          </p:nvSpPr>
          <p:spPr>
            <a:xfrm>
              <a:off x="8594600" y="2140675"/>
              <a:ext cx="342000" cy="28194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60" name="Google Shape;560;p41"/>
            <p:cNvSpPr/>
            <p:nvPr/>
          </p:nvSpPr>
          <p:spPr>
            <a:xfrm>
              <a:off x="5492000" y="4730600"/>
              <a:ext cx="3432900" cy="2832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
        <p:nvSpPr>
          <p:cNvPr id="561" name="Google Shape;561;p41"/>
          <p:cNvSpPr txBox="1"/>
          <p:nvPr/>
        </p:nvSpPr>
        <p:spPr>
          <a:xfrm>
            <a:off x="920175" y="932750"/>
            <a:ext cx="3374100" cy="13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100">
                <a:solidFill>
                  <a:schemeClr val="dk1"/>
                </a:solidFill>
                <a:latin typeface="Calibri"/>
                <a:ea typeface="Calibri"/>
                <a:cs typeface="Calibri"/>
                <a:sym typeface="Calibri"/>
              </a:rPr>
              <a:t>Approach :</a:t>
            </a:r>
            <a:endParaRPr b="1" sz="2100">
              <a:solidFill>
                <a:schemeClr val="dk1"/>
              </a:solidFill>
              <a:latin typeface="Calibri"/>
              <a:ea typeface="Calibri"/>
              <a:cs typeface="Calibri"/>
              <a:sym typeface="Calibri"/>
            </a:endParaRPr>
          </a:p>
          <a:p>
            <a:pPr indent="0" lvl="0" marL="0" rtl="0" algn="l">
              <a:spcBef>
                <a:spcPts val="0"/>
              </a:spcBef>
              <a:spcAft>
                <a:spcPts val="0"/>
              </a:spcAft>
              <a:buNone/>
            </a:pPr>
            <a:r>
              <a:rPr b="1" lang="en-GB" sz="2100">
                <a:solidFill>
                  <a:schemeClr val="dk1"/>
                </a:solidFill>
                <a:latin typeface="Calibri"/>
                <a:ea typeface="Calibri"/>
                <a:cs typeface="Calibri"/>
                <a:sym typeface="Calibri"/>
              </a:rPr>
              <a:t>       </a:t>
            </a:r>
            <a:r>
              <a:rPr lang="en-GB" sz="1800">
                <a:solidFill>
                  <a:schemeClr val="dk1"/>
                </a:solidFill>
                <a:latin typeface="Calibri"/>
                <a:ea typeface="Calibri"/>
                <a:cs typeface="Calibri"/>
                <a:sym typeface="Calibri"/>
              </a:rPr>
              <a:t>Prepare &amp; Analyze</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GB" sz="1800">
                <a:solidFill>
                  <a:schemeClr val="dk1"/>
                </a:solidFill>
                <a:latin typeface="Calibri"/>
                <a:ea typeface="Calibri"/>
                <a:cs typeface="Calibri"/>
                <a:sym typeface="Calibri"/>
              </a:rPr>
              <a:t>        Identify KPIs</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GB" sz="1800">
                <a:solidFill>
                  <a:schemeClr val="dk1"/>
                </a:solidFill>
                <a:latin typeface="Calibri"/>
                <a:ea typeface="Calibri"/>
                <a:cs typeface="Calibri"/>
                <a:sym typeface="Calibri"/>
              </a:rPr>
              <a:t>        Visualize data</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b="1" sz="2100">
              <a:solidFill>
                <a:schemeClr val="dk1"/>
              </a:solidFill>
              <a:latin typeface="Calibri"/>
              <a:ea typeface="Calibri"/>
              <a:cs typeface="Calibri"/>
              <a:sym typeface="Calibri"/>
            </a:endParaRPr>
          </a:p>
        </p:txBody>
      </p:sp>
      <p:sp>
        <p:nvSpPr>
          <p:cNvPr id="562" name="Google Shape;562;p41"/>
          <p:cNvSpPr txBox="1"/>
          <p:nvPr/>
        </p:nvSpPr>
        <p:spPr>
          <a:xfrm>
            <a:off x="550125" y="2455250"/>
            <a:ext cx="3744300" cy="21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600">
                <a:solidFill>
                  <a:schemeClr val="dk1"/>
                </a:solidFill>
                <a:latin typeface="Calibri"/>
                <a:ea typeface="Calibri"/>
                <a:cs typeface="Calibri"/>
                <a:sym typeface="Calibri"/>
              </a:rPr>
              <a:t>CASE STUDY 1:</a:t>
            </a:r>
            <a:endParaRPr b="1"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GB" sz="1600">
                <a:solidFill>
                  <a:schemeClr val="dk1"/>
                </a:solidFill>
                <a:latin typeface="Calibri"/>
                <a:ea typeface="Calibri"/>
                <a:cs typeface="Calibri"/>
                <a:sym typeface="Calibri"/>
              </a:rPr>
              <a:t>Operational Analysis of Job data</a:t>
            </a:r>
            <a:endParaRPr b="1" sz="1600">
              <a:solidFill>
                <a:schemeClr val="dk1"/>
              </a:solidFill>
              <a:latin typeface="Calibri"/>
              <a:ea typeface="Calibri"/>
              <a:cs typeface="Calibri"/>
              <a:sym typeface="Calibri"/>
            </a:endParaRPr>
          </a:p>
          <a:p>
            <a:pPr indent="-323850" lvl="0" marL="457200" rtl="0" algn="l">
              <a:spcBef>
                <a:spcPts val="0"/>
              </a:spcBef>
              <a:spcAft>
                <a:spcPts val="0"/>
              </a:spcAft>
              <a:buClr>
                <a:schemeClr val="dk1"/>
              </a:buClr>
              <a:buSzPts val="1500"/>
              <a:buFont typeface="Calibri"/>
              <a:buChar char="●"/>
            </a:pPr>
            <a:r>
              <a:rPr lang="en-GB" sz="1500">
                <a:solidFill>
                  <a:schemeClr val="dk1"/>
                </a:solidFill>
                <a:latin typeface="Calibri"/>
                <a:ea typeface="Calibri"/>
                <a:cs typeface="Calibri"/>
                <a:sym typeface="Calibri"/>
              </a:rPr>
              <a:t>The first case study involves analyzing job data to improve </a:t>
            </a:r>
            <a:r>
              <a:rPr lang="en-GB" sz="1500">
                <a:solidFill>
                  <a:schemeClr val="dk1"/>
                </a:solidFill>
                <a:latin typeface="Calibri"/>
                <a:ea typeface="Calibri"/>
                <a:cs typeface="Calibri"/>
                <a:sym typeface="Calibri"/>
              </a:rPr>
              <a:t>o</a:t>
            </a:r>
            <a:r>
              <a:rPr lang="en-GB" sz="1500">
                <a:solidFill>
                  <a:schemeClr val="dk1"/>
                </a:solidFill>
                <a:latin typeface="Calibri"/>
                <a:ea typeface="Calibri"/>
                <a:cs typeface="Calibri"/>
                <a:sym typeface="Calibri"/>
              </a:rPr>
              <a:t>perational efficiency.</a:t>
            </a:r>
            <a:endParaRPr sz="1500">
              <a:solidFill>
                <a:schemeClr val="dk1"/>
              </a:solidFill>
              <a:latin typeface="Calibri"/>
              <a:ea typeface="Calibri"/>
              <a:cs typeface="Calibri"/>
              <a:sym typeface="Calibri"/>
            </a:endParaRPr>
          </a:p>
          <a:p>
            <a:pPr indent="-323850" lvl="0" marL="457200" rtl="0" algn="l">
              <a:spcBef>
                <a:spcPts val="0"/>
              </a:spcBef>
              <a:spcAft>
                <a:spcPts val="0"/>
              </a:spcAft>
              <a:buClr>
                <a:schemeClr val="dk1"/>
              </a:buClr>
              <a:buSzPts val="1500"/>
              <a:buFont typeface="Calibri"/>
              <a:buChar char="●"/>
            </a:pPr>
            <a:r>
              <a:rPr lang="en-GB" sz="1500">
                <a:solidFill>
                  <a:schemeClr val="dk1"/>
                </a:solidFill>
                <a:latin typeface="Calibri"/>
                <a:ea typeface="Calibri"/>
                <a:cs typeface="Calibri"/>
                <a:sym typeface="Calibri"/>
              </a:rPr>
              <a:t>The project finds metrics such as throughput,Productivit</a:t>
            </a:r>
            <a:r>
              <a:rPr lang="en-GB" sz="1500">
                <a:solidFill>
                  <a:schemeClr val="dk1"/>
                </a:solidFill>
                <a:latin typeface="Calibri"/>
                <a:ea typeface="Calibri"/>
                <a:cs typeface="Calibri"/>
                <a:sym typeface="Calibri"/>
              </a:rPr>
              <a:t>y </a:t>
            </a:r>
            <a:r>
              <a:rPr lang="en-GB" sz="1500">
                <a:solidFill>
                  <a:schemeClr val="dk1"/>
                </a:solidFill>
                <a:latin typeface="Calibri"/>
                <a:ea typeface="Calibri"/>
                <a:cs typeface="Calibri"/>
                <a:sym typeface="Calibri"/>
              </a:rPr>
              <a:t>an</a:t>
            </a:r>
            <a:r>
              <a:rPr lang="en-GB" sz="1500">
                <a:solidFill>
                  <a:schemeClr val="dk1"/>
                </a:solidFill>
                <a:latin typeface="Calibri"/>
                <a:ea typeface="Calibri"/>
                <a:cs typeface="Calibri"/>
                <a:sym typeface="Calibri"/>
              </a:rPr>
              <a:t>d </a:t>
            </a:r>
            <a:r>
              <a:rPr lang="en-GB" sz="1500">
                <a:solidFill>
                  <a:schemeClr val="dk1"/>
                </a:solidFill>
                <a:latin typeface="Calibri"/>
                <a:ea typeface="Calibri"/>
                <a:cs typeface="Calibri"/>
                <a:sym typeface="Calibri"/>
              </a:rPr>
              <a:t>provide recommendations for overall efficiency.</a:t>
            </a:r>
            <a:endParaRPr sz="1500">
              <a:solidFill>
                <a:schemeClr val="dk1"/>
              </a:solidFill>
              <a:latin typeface="Calibri"/>
              <a:ea typeface="Calibri"/>
              <a:cs typeface="Calibri"/>
              <a:sym typeface="Calibri"/>
            </a:endParaRPr>
          </a:p>
        </p:txBody>
      </p:sp>
      <p:sp>
        <p:nvSpPr>
          <p:cNvPr id="563" name="Google Shape;563;p41"/>
          <p:cNvSpPr txBox="1"/>
          <p:nvPr/>
        </p:nvSpPr>
        <p:spPr>
          <a:xfrm>
            <a:off x="4647250" y="2465575"/>
            <a:ext cx="3999300" cy="21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300">
                <a:solidFill>
                  <a:schemeClr val="dk1"/>
                </a:solidFill>
                <a:latin typeface="Calibri"/>
                <a:ea typeface="Calibri"/>
                <a:cs typeface="Calibri"/>
                <a:sym typeface="Calibri"/>
              </a:rPr>
              <a:t>C</a:t>
            </a:r>
            <a:r>
              <a:rPr b="1" lang="en-GB" sz="1500">
                <a:solidFill>
                  <a:schemeClr val="dk1"/>
                </a:solidFill>
                <a:latin typeface="Calibri"/>
                <a:ea typeface="Calibri"/>
                <a:cs typeface="Calibri"/>
                <a:sym typeface="Calibri"/>
              </a:rPr>
              <a:t>ASE STUDY 2:</a:t>
            </a:r>
            <a:endParaRPr b="1" sz="1500">
              <a:solidFill>
                <a:schemeClr val="dk1"/>
              </a:solidFill>
              <a:latin typeface="Calibri"/>
              <a:ea typeface="Calibri"/>
              <a:cs typeface="Calibri"/>
              <a:sym typeface="Calibri"/>
            </a:endParaRPr>
          </a:p>
          <a:p>
            <a:pPr indent="0" lvl="0" marL="0" rtl="0" algn="l">
              <a:spcBef>
                <a:spcPts val="0"/>
              </a:spcBef>
              <a:spcAft>
                <a:spcPts val="0"/>
              </a:spcAft>
              <a:buNone/>
            </a:pPr>
            <a:r>
              <a:rPr b="1" lang="en-GB" sz="1500">
                <a:solidFill>
                  <a:schemeClr val="dk1"/>
                </a:solidFill>
                <a:latin typeface="Calibri"/>
                <a:ea typeface="Calibri"/>
                <a:cs typeface="Calibri"/>
                <a:sym typeface="Calibri"/>
              </a:rPr>
              <a:t>Investigating Metric Spike</a:t>
            </a:r>
            <a:endParaRPr b="1" sz="1500">
              <a:solidFill>
                <a:schemeClr val="dk1"/>
              </a:solidFill>
              <a:latin typeface="Calibri"/>
              <a:ea typeface="Calibri"/>
              <a:cs typeface="Calibri"/>
              <a:sym typeface="Calibri"/>
            </a:endParaRPr>
          </a:p>
          <a:p>
            <a:pPr indent="-323850" lvl="0" marL="457200" rtl="0" algn="l">
              <a:spcBef>
                <a:spcPts val="0"/>
              </a:spcBef>
              <a:spcAft>
                <a:spcPts val="0"/>
              </a:spcAft>
              <a:buClr>
                <a:schemeClr val="dk1"/>
              </a:buClr>
              <a:buSzPts val="1500"/>
              <a:buFont typeface="Calibri"/>
              <a:buChar char="●"/>
            </a:pPr>
            <a:r>
              <a:rPr lang="en-GB" sz="1500">
                <a:solidFill>
                  <a:schemeClr val="dk1"/>
                </a:solidFill>
                <a:latin typeface="Calibri"/>
                <a:ea typeface="Calibri"/>
                <a:cs typeface="Calibri"/>
                <a:sym typeface="Calibri"/>
              </a:rPr>
              <a:t>The second case study involves analyzing product to draw insights and display key performance indicators(KPIs) .</a:t>
            </a:r>
            <a:endParaRPr sz="1500">
              <a:solidFill>
                <a:schemeClr val="dk1"/>
              </a:solidFill>
              <a:latin typeface="Calibri"/>
              <a:ea typeface="Calibri"/>
              <a:cs typeface="Calibri"/>
              <a:sym typeface="Calibri"/>
            </a:endParaRPr>
          </a:p>
          <a:p>
            <a:pPr indent="-323850" lvl="0" marL="457200" rtl="0" algn="l">
              <a:spcBef>
                <a:spcPts val="0"/>
              </a:spcBef>
              <a:spcAft>
                <a:spcPts val="0"/>
              </a:spcAft>
              <a:buClr>
                <a:schemeClr val="dk1"/>
              </a:buClr>
              <a:buSzPts val="1500"/>
              <a:buFont typeface="Calibri"/>
              <a:buChar char="●"/>
            </a:pPr>
            <a:r>
              <a:rPr lang="en-GB" sz="1500">
                <a:solidFill>
                  <a:schemeClr val="dk1"/>
                </a:solidFill>
                <a:latin typeface="Calibri"/>
                <a:ea typeface="Calibri"/>
                <a:cs typeface="Calibri"/>
                <a:sym typeface="Calibri"/>
              </a:rPr>
              <a:t>This project helps in</a:t>
            </a:r>
            <a:r>
              <a:rPr lang="en-GB" sz="1500">
                <a:solidFill>
                  <a:schemeClr val="dk1"/>
                </a:solidFill>
                <a:latin typeface="Calibri"/>
                <a:ea typeface="Calibri"/>
                <a:cs typeface="Calibri"/>
                <a:sym typeface="Calibri"/>
              </a:rPr>
              <a:t> </a:t>
            </a:r>
            <a:r>
              <a:rPr lang="en-GB" sz="1500">
                <a:solidFill>
                  <a:schemeClr val="dk1"/>
                </a:solidFill>
                <a:latin typeface="Calibri"/>
                <a:ea typeface="Calibri"/>
                <a:cs typeface="Calibri"/>
                <a:sym typeface="Calibri"/>
              </a:rPr>
              <a:t>analyzing the data to identify patterns and trends as user growth, user engagement,cohort analysis for retention and email metrics.</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b="1" sz="1300">
              <a:solidFill>
                <a:schemeClr val="dk1"/>
              </a:solidFill>
              <a:latin typeface="Calibri"/>
              <a:ea typeface="Calibri"/>
              <a:cs typeface="Calibri"/>
              <a:sym typeface="Calibri"/>
            </a:endParaRPr>
          </a:p>
        </p:txBody>
      </p:sp>
      <p:pic>
        <p:nvPicPr>
          <p:cNvPr id="564" name="Google Shape;564;p41"/>
          <p:cNvPicPr preferRelativeResize="0"/>
          <p:nvPr/>
        </p:nvPicPr>
        <p:blipFill>
          <a:blip r:embed="rId4">
            <a:alphaModFix/>
          </a:blip>
          <a:stretch>
            <a:fillRect/>
          </a:stretch>
        </p:blipFill>
        <p:spPr>
          <a:xfrm>
            <a:off x="4963675" y="58975"/>
            <a:ext cx="3932474" cy="2242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grpSp>
        <p:nvGrpSpPr>
          <p:cNvPr id="569" name="Google Shape;569;p42"/>
          <p:cNvGrpSpPr/>
          <p:nvPr/>
        </p:nvGrpSpPr>
        <p:grpSpPr>
          <a:xfrm>
            <a:off x="8646558" y="223789"/>
            <a:ext cx="198687" cy="73527"/>
            <a:chOff x="0" y="-38100"/>
            <a:chExt cx="128243" cy="47458"/>
          </a:xfrm>
        </p:grpSpPr>
        <p:sp>
          <p:nvSpPr>
            <p:cNvPr id="570" name="Google Shape;570;p42"/>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571" name="Google Shape;571;p42"/>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72" name="Google Shape;572;p42"/>
          <p:cNvGrpSpPr/>
          <p:nvPr/>
        </p:nvGrpSpPr>
        <p:grpSpPr>
          <a:xfrm>
            <a:off x="8646558" y="269840"/>
            <a:ext cx="198687" cy="73527"/>
            <a:chOff x="0" y="-38100"/>
            <a:chExt cx="128243" cy="47458"/>
          </a:xfrm>
        </p:grpSpPr>
        <p:sp>
          <p:nvSpPr>
            <p:cNvPr id="573" name="Google Shape;573;p42"/>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574" name="Google Shape;574;p42"/>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75" name="Google Shape;575;p42"/>
          <p:cNvSpPr/>
          <p:nvPr/>
        </p:nvSpPr>
        <p:spPr>
          <a:xfrm>
            <a:off x="412915" y="395724"/>
            <a:ext cx="137214" cy="130010"/>
          </a:xfrm>
          <a:custGeom>
            <a:rect b="b" l="l" r="r" t="t"/>
            <a:pathLst>
              <a:path extrusionOk="0" h="260019" w="274427">
                <a:moveTo>
                  <a:pt x="0" y="0"/>
                </a:moveTo>
                <a:lnTo>
                  <a:pt x="274427" y="0"/>
                </a:lnTo>
                <a:lnTo>
                  <a:pt x="274427" y="260020"/>
                </a:lnTo>
                <a:lnTo>
                  <a:pt x="0" y="260020"/>
                </a:lnTo>
                <a:lnTo>
                  <a:pt x="0" y="0"/>
                </a:lnTo>
                <a:close/>
              </a:path>
            </a:pathLst>
          </a:custGeom>
          <a:blipFill rotWithShape="1">
            <a:blip r:embed="rId3">
              <a:alphaModFix/>
            </a:blip>
            <a:stretch>
              <a:fillRect b="0" l="0" r="0" t="0"/>
            </a:stretch>
          </a:blipFill>
          <a:ln>
            <a:noFill/>
          </a:ln>
        </p:spPr>
      </p:sp>
      <p:grpSp>
        <p:nvGrpSpPr>
          <p:cNvPr id="576" name="Google Shape;576;p42"/>
          <p:cNvGrpSpPr/>
          <p:nvPr/>
        </p:nvGrpSpPr>
        <p:grpSpPr>
          <a:xfrm>
            <a:off x="9088966" y="4226547"/>
            <a:ext cx="55243" cy="402651"/>
            <a:chOff x="0" y="-38100"/>
            <a:chExt cx="29100" cy="212100"/>
          </a:xfrm>
        </p:grpSpPr>
        <p:sp>
          <p:nvSpPr>
            <p:cNvPr id="577" name="Google Shape;577;p42"/>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578" name="Google Shape;578;p42"/>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79" name="Google Shape;579;p42"/>
          <p:cNvSpPr txBox="1"/>
          <p:nvPr/>
        </p:nvSpPr>
        <p:spPr>
          <a:xfrm>
            <a:off x="707825" y="188750"/>
            <a:ext cx="48603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300">
                <a:solidFill>
                  <a:schemeClr val="dk1"/>
                </a:solidFill>
                <a:latin typeface="Calibri"/>
                <a:ea typeface="Calibri"/>
                <a:cs typeface="Calibri"/>
                <a:sym typeface="Calibri"/>
              </a:rPr>
              <a:t>Operation &amp; Metric Analytics </a:t>
            </a:r>
            <a:endParaRPr b="1" sz="2300">
              <a:solidFill>
                <a:schemeClr val="dk1"/>
              </a:solidFill>
              <a:latin typeface="Calibri"/>
              <a:ea typeface="Calibri"/>
              <a:cs typeface="Calibri"/>
              <a:sym typeface="Calibri"/>
            </a:endParaRPr>
          </a:p>
        </p:txBody>
      </p:sp>
      <p:sp>
        <p:nvSpPr>
          <p:cNvPr id="580" name="Google Shape;580;p42"/>
          <p:cNvSpPr txBox="1"/>
          <p:nvPr/>
        </p:nvSpPr>
        <p:spPr>
          <a:xfrm>
            <a:off x="483675" y="755975"/>
            <a:ext cx="3197100" cy="34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300">
                <a:solidFill>
                  <a:srgbClr val="434343"/>
                </a:solidFill>
                <a:latin typeface="Cambria"/>
                <a:ea typeface="Cambria"/>
                <a:cs typeface="Cambria"/>
                <a:sym typeface="Cambria"/>
              </a:rPr>
              <a:t>Jobs reviewed over time:</a:t>
            </a:r>
            <a:endParaRPr sz="2300">
              <a:solidFill>
                <a:srgbClr val="434343"/>
              </a:solidFill>
              <a:latin typeface="Cambria"/>
              <a:ea typeface="Cambria"/>
              <a:cs typeface="Cambria"/>
              <a:sym typeface="Cambria"/>
            </a:endParaRPr>
          </a:p>
          <a:p>
            <a:pPr indent="-323850" lvl="0" marL="457200" rtl="0" algn="l">
              <a:spcBef>
                <a:spcPts val="0"/>
              </a:spcBef>
              <a:spcAft>
                <a:spcPts val="0"/>
              </a:spcAft>
              <a:buClr>
                <a:srgbClr val="424242"/>
              </a:buClr>
              <a:buSzPts val="1500"/>
              <a:buFont typeface="Nunito"/>
              <a:buChar char="●"/>
            </a:pPr>
            <a:r>
              <a:rPr b="1" lang="en-GB" sz="1500">
                <a:solidFill>
                  <a:srgbClr val="424242"/>
                </a:solidFill>
                <a:latin typeface="Nunito"/>
                <a:ea typeface="Nunito"/>
                <a:cs typeface="Nunito"/>
                <a:sym typeface="Nunito"/>
              </a:rPr>
              <a:t>Highest</a:t>
            </a:r>
            <a:r>
              <a:rPr lang="en-GB" sz="1500">
                <a:solidFill>
                  <a:srgbClr val="424242"/>
                </a:solidFill>
                <a:latin typeface="Nunito"/>
                <a:ea typeface="Nunito"/>
                <a:cs typeface="Nunito"/>
                <a:sym typeface="Nunito"/>
              </a:rPr>
              <a:t> number of jobs were received on </a:t>
            </a:r>
            <a:r>
              <a:rPr b="1" lang="en-GB" sz="1500">
                <a:solidFill>
                  <a:srgbClr val="424242"/>
                </a:solidFill>
                <a:latin typeface="Nunito"/>
                <a:ea typeface="Nunito"/>
                <a:cs typeface="Nunito"/>
                <a:sym typeface="Nunito"/>
              </a:rPr>
              <a:t>28 NOV</a:t>
            </a:r>
            <a:r>
              <a:rPr lang="en-GB" sz="1500">
                <a:solidFill>
                  <a:srgbClr val="424242"/>
                </a:solidFill>
                <a:latin typeface="Nunito"/>
                <a:ea typeface="Nunito"/>
                <a:cs typeface="Nunito"/>
                <a:sym typeface="Nunito"/>
              </a:rPr>
              <a:t> of </a:t>
            </a:r>
            <a:r>
              <a:rPr b="1" lang="en-GB" sz="1500">
                <a:solidFill>
                  <a:srgbClr val="424242"/>
                </a:solidFill>
                <a:latin typeface="Nunito"/>
                <a:ea typeface="Nunito"/>
                <a:cs typeface="Nunito"/>
                <a:sym typeface="Nunito"/>
              </a:rPr>
              <a:t>218</a:t>
            </a:r>
            <a:r>
              <a:rPr lang="en-GB" sz="1500">
                <a:solidFill>
                  <a:srgbClr val="424242"/>
                </a:solidFill>
                <a:latin typeface="Nunito"/>
                <a:ea typeface="Nunito"/>
                <a:cs typeface="Nunito"/>
                <a:sym typeface="Nunito"/>
              </a:rPr>
              <a:t> jobs.</a:t>
            </a:r>
            <a:endParaRPr sz="1500">
              <a:solidFill>
                <a:srgbClr val="424242"/>
              </a:solidFill>
              <a:latin typeface="Nunito"/>
              <a:ea typeface="Nunito"/>
              <a:cs typeface="Nunito"/>
              <a:sym typeface="Nunito"/>
            </a:endParaRPr>
          </a:p>
          <a:p>
            <a:pPr indent="0" lvl="0" marL="457200" rtl="0" algn="l">
              <a:spcBef>
                <a:spcPts val="0"/>
              </a:spcBef>
              <a:spcAft>
                <a:spcPts val="0"/>
              </a:spcAft>
              <a:buNone/>
            </a:pPr>
            <a:r>
              <a:t/>
            </a:r>
            <a:endParaRPr sz="1500">
              <a:solidFill>
                <a:srgbClr val="424242"/>
              </a:solidFill>
              <a:latin typeface="Nunito"/>
              <a:ea typeface="Nunito"/>
              <a:cs typeface="Nunito"/>
              <a:sym typeface="Nunito"/>
            </a:endParaRPr>
          </a:p>
          <a:p>
            <a:pPr indent="-323850" lvl="0" marL="457200" rtl="0" algn="l">
              <a:spcBef>
                <a:spcPts val="0"/>
              </a:spcBef>
              <a:spcAft>
                <a:spcPts val="0"/>
              </a:spcAft>
              <a:buClr>
                <a:srgbClr val="424242"/>
              </a:buClr>
              <a:buSzPts val="1500"/>
              <a:buFont typeface="Nunito"/>
              <a:buChar char="●"/>
            </a:pPr>
            <a:r>
              <a:rPr b="1" lang="en-GB" sz="1500">
                <a:solidFill>
                  <a:srgbClr val="424242"/>
                </a:solidFill>
                <a:latin typeface="Nunito"/>
                <a:ea typeface="Nunito"/>
                <a:cs typeface="Nunito"/>
                <a:sym typeface="Nunito"/>
              </a:rPr>
              <a:t>Lowest</a:t>
            </a:r>
            <a:r>
              <a:rPr lang="en-GB" sz="1500">
                <a:solidFill>
                  <a:srgbClr val="424242"/>
                </a:solidFill>
                <a:latin typeface="Nunito"/>
                <a:ea typeface="Nunito"/>
                <a:cs typeface="Nunito"/>
                <a:sym typeface="Nunito"/>
              </a:rPr>
              <a:t> number of jobs were received on </a:t>
            </a:r>
            <a:r>
              <a:rPr b="1" lang="en-GB" sz="1500">
                <a:solidFill>
                  <a:srgbClr val="424242"/>
                </a:solidFill>
                <a:latin typeface="Nunito"/>
                <a:ea typeface="Nunito"/>
                <a:cs typeface="Nunito"/>
                <a:sym typeface="Nunito"/>
              </a:rPr>
              <a:t>27 NOV</a:t>
            </a:r>
            <a:r>
              <a:rPr lang="en-GB" sz="1500">
                <a:solidFill>
                  <a:srgbClr val="424242"/>
                </a:solidFill>
                <a:latin typeface="Nunito"/>
                <a:ea typeface="Nunito"/>
                <a:cs typeface="Nunito"/>
                <a:sym typeface="Nunito"/>
              </a:rPr>
              <a:t> of </a:t>
            </a:r>
            <a:r>
              <a:rPr b="1" lang="en-GB" sz="1500">
                <a:solidFill>
                  <a:srgbClr val="424242"/>
                </a:solidFill>
                <a:latin typeface="Nunito"/>
                <a:ea typeface="Nunito"/>
                <a:cs typeface="Nunito"/>
                <a:sym typeface="Nunito"/>
              </a:rPr>
              <a:t>34 </a:t>
            </a:r>
            <a:r>
              <a:rPr lang="en-GB" sz="1500">
                <a:solidFill>
                  <a:srgbClr val="424242"/>
                </a:solidFill>
                <a:latin typeface="Nunito"/>
                <a:ea typeface="Nunito"/>
                <a:cs typeface="Nunito"/>
                <a:sym typeface="Nunito"/>
              </a:rPr>
              <a:t>jobs.</a:t>
            </a:r>
            <a:endParaRPr sz="1500">
              <a:solidFill>
                <a:srgbClr val="424242"/>
              </a:solidFill>
              <a:latin typeface="Nunito"/>
              <a:ea typeface="Nunito"/>
              <a:cs typeface="Nunito"/>
              <a:sym typeface="Nunito"/>
            </a:endParaRPr>
          </a:p>
          <a:p>
            <a:pPr indent="0" lvl="0" marL="457200" rtl="0" algn="l">
              <a:spcBef>
                <a:spcPts val="0"/>
              </a:spcBef>
              <a:spcAft>
                <a:spcPts val="0"/>
              </a:spcAft>
              <a:buNone/>
            </a:pPr>
            <a:r>
              <a:t/>
            </a:r>
            <a:endParaRPr sz="1500">
              <a:solidFill>
                <a:srgbClr val="424242"/>
              </a:solidFill>
              <a:latin typeface="Nunito"/>
              <a:ea typeface="Nunito"/>
              <a:cs typeface="Nunito"/>
              <a:sym typeface="Nunito"/>
            </a:endParaRPr>
          </a:p>
          <a:p>
            <a:pPr indent="-323850" lvl="0" marL="457200" rtl="0" algn="l">
              <a:spcBef>
                <a:spcPts val="0"/>
              </a:spcBef>
              <a:spcAft>
                <a:spcPts val="0"/>
              </a:spcAft>
              <a:buClr>
                <a:srgbClr val="424242"/>
              </a:buClr>
              <a:buSzPts val="1500"/>
              <a:buFont typeface="Nunito"/>
              <a:buChar char="●"/>
            </a:pPr>
            <a:r>
              <a:rPr lang="en-GB" sz="1500">
                <a:solidFill>
                  <a:srgbClr val="424242"/>
                </a:solidFill>
                <a:latin typeface="Nunito"/>
                <a:ea typeface="Nunito"/>
                <a:cs typeface="Nunito"/>
                <a:sym typeface="Nunito"/>
              </a:rPr>
              <a:t>On Average of</a:t>
            </a:r>
            <a:r>
              <a:rPr b="1" lang="en-GB" sz="1500">
                <a:solidFill>
                  <a:srgbClr val="424242"/>
                </a:solidFill>
                <a:latin typeface="Nunito"/>
                <a:ea typeface="Nunito"/>
                <a:cs typeface="Nunito"/>
                <a:sym typeface="Nunito"/>
              </a:rPr>
              <a:t> 180 </a:t>
            </a:r>
            <a:r>
              <a:rPr lang="en-GB" sz="1500">
                <a:solidFill>
                  <a:srgbClr val="424242"/>
                </a:solidFill>
                <a:latin typeface="Nunito"/>
                <a:ea typeface="Nunito"/>
                <a:cs typeface="Nunito"/>
                <a:sym typeface="Nunito"/>
              </a:rPr>
              <a:t>jobs.</a:t>
            </a:r>
            <a:endParaRPr sz="1500">
              <a:solidFill>
                <a:srgbClr val="424242"/>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grpSp>
        <p:nvGrpSpPr>
          <p:cNvPr id="581" name="Google Shape;581;p42"/>
          <p:cNvGrpSpPr/>
          <p:nvPr/>
        </p:nvGrpSpPr>
        <p:grpSpPr>
          <a:xfrm>
            <a:off x="844022" y="613174"/>
            <a:ext cx="1068054" cy="96259"/>
            <a:chOff x="0" y="-38100"/>
            <a:chExt cx="274578" cy="50700"/>
          </a:xfrm>
        </p:grpSpPr>
        <p:sp>
          <p:nvSpPr>
            <p:cNvPr id="582" name="Google Shape;582;p42"/>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83" name="Google Shape;583;p42"/>
            <p:cNvSpPr txBox="1"/>
            <p:nvPr/>
          </p:nvSpPr>
          <p:spPr>
            <a:xfrm>
              <a:off x="0" y="-38100"/>
              <a:ext cx="274500" cy="5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84" name="Google Shape;584;p42"/>
          <p:cNvGrpSpPr/>
          <p:nvPr/>
        </p:nvGrpSpPr>
        <p:grpSpPr>
          <a:xfrm>
            <a:off x="6063597" y="2684896"/>
            <a:ext cx="3080273" cy="2482093"/>
            <a:chOff x="5492000" y="2140675"/>
            <a:chExt cx="3652209" cy="2873125"/>
          </a:xfrm>
        </p:grpSpPr>
        <p:grpSp>
          <p:nvGrpSpPr>
            <p:cNvPr id="585" name="Google Shape;585;p42"/>
            <p:cNvGrpSpPr/>
            <p:nvPr/>
          </p:nvGrpSpPr>
          <p:grpSpPr>
            <a:xfrm>
              <a:off x="9088966" y="4226547"/>
              <a:ext cx="55243" cy="402651"/>
              <a:chOff x="0" y="-38100"/>
              <a:chExt cx="29100" cy="212100"/>
            </a:xfrm>
          </p:grpSpPr>
          <p:sp>
            <p:nvSpPr>
              <p:cNvPr id="586" name="Google Shape;586;p42"/>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587" name="Google Shape;587;p42"/>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88" name="Google Shape;588;p42"/>
            <p:cNvSpPr/>
            <p:nvPr/>
          </p:nvSpPr>
          <p:spPr>
            <a:xfrm>
              <a:off x="8594600" y="2140675"/>
              <a:ext cx="342000" cy="28194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89" name="Google Shape;589;p42"/>
            <p:cNvSpPr/>
            <p:nvPr/>
          </p:nvSpPr>
          <p:spPr>
            <a:xfrm>
              <a:off x="5492000" y="4730600"/>
              <a:ext cx="3432900" cy="2832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pic>
        <p:nvPicPr>
          <p:cNvPr id="590" name="Google Shape;590;p42"/>
          <p:cNvPicPr preferRelativeResize="0"/>
          <p:nvPr/>
        </p:nvPicPr>
        <p:blipFill>
          <a:blip r:embed="rId4">
            <a:alphaModFix/>
          </a:blip>
          <a:stretch>
            <a:fillRect/>
          </a:stretch>
        </p:blipFill>
        <p:spPr>
          <a:xfrm>
            <a:off x="3859475" y="1002748"/>
            <a:ext cx="4637201" cy="2867350"/>
          </a:xfrm>
          <a:prstGeom prst="rect">
            <a:avLst/>
          </a:prstGeom>
          <a:solidFill>
            <a:srgbClr val="EFEFEF"/>
          </a:solid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grpSp>
        <p:nvGrpSpPr>
          <p:cNvPr id="595" name="Google Shape;595;p43"/>
          <p:cNvGrpSpPr/>
          <p:nvPr/>
        </p:nvGrpSpPr>
        <p:grpSpPr>
          <a:xfrm>
            <a:off x="8646558" y="223789"/>
            <a:ext cx="198687" cy="73527"/>
            <a:chOff x="0" y="-38100"/>
            <a:chExt cx="128243" cy="47458"/>
          </a:xfrm>
        </p:grpSpPr>
        <p:sp>
          <p:nvSpPr>
            <p:cNvPr id="596" name="Google Shape;596;p43"/>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597" name="Google Shape;597;p43"/>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98" name="Google Shape;598;p43"/>
          <p:cNvGrpSpPr/>
          <p:nvPr/>
        </p:nvGrpSpPr>
        <p:grpSpPr>
          <a:xfrm>
            <a:off x="8646558" y="269840"/>
            <a:ext cx="198687" cy="73527"/>
            <a:chOff x="0" y="-38100"/>
            <a:chExt cx="128243" cy="47458"/>
          </a:xfrm>
        </p:grpSpPr>
        <p:sp>
          <p:nvSpPr>
            <p:cNvPr id="599" name="Google Shape;599;p43"/>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600" name="Google Shape;600;p43"/>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01" name="Google Shape;601;p43"/>
          <p:cNvSpPr/>
          <p:nvPr/>
        </p:nvSpPr>
        <p:spPr>
          <a:xfrm>
            <a:off x="412915" y="395724"/>
            <a:ext cx="137214" cy="130010"/>
          </a:xfrm>
          <a:custGeom>
            <a:rect b="b" l="l" r="r" t="t"/>
            <a:pathLst>
              <a:path extrusionOk="0" h="260019" w="274427">
                <a:moveTo>
                  <a:pt x="0" y="0"/>
                </a:moveTo>
                <a:lnTo>
                  <a:pt x="274427" y="0"/>
                </a:lnTo>
                <a:lnTo>
                  <a:pt x="274427" y="260020"/>
                </a:lnTo>
                <a:lnTo>
                  <a:pt x="0" y="260020"/>
                </a:lnTo>
                <a:lnTo>
                  <a:pt x="0" y="0"/>
                </a:lnTo>
                <a:close/>
              </a:path>
            </a:pathLst>
          </a:custGeom>
          <a:blipFill rotWithShape="1">
            <a:blip r:embed="rId3">
              <a:alphaModFix/>
            </a:blip>
            <a:stretch>
              <a:fillRect b="0" l="0" r="0" t="0"/>
            </a:stretch>
          </a:blipFill>
          <a:ln>
            <a:noFill/>
          </a:ln>
        </p:spPr>
      </p:sp>
      <p:grpSp>
        <p:nvGrpSpPr>
          <p:cNvPr id="602" name="Google Shape;602;p43"/>
          <p:cNvGrpSpPr/>
          <p:nvPr/>
        </p:nvGrpSpPr>
        <p:grpSpPr>
          <a:xfrm>
            <a:off x="9088966" y="4226547"/>
            <a:ext cx="55243" cy="402651"/>
            <a:chOff x="0" y="-38100"/>
            <a:chExt cx="29100" cy="212100"/>
          </a:xfrm>
        </p:grpSpPr>
        <p:sp>
          <p:nvSpPr>
            <p:cNvPr id="603" name="Google Shape;603;p43"/>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604" name="Google Shape;604;p43"/>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05" name="Google Shape;605;p43"/>
          <p:cNvSpPr txBox="1"/>
          <p:nvPr/>
        </p:nvSpPr>
        <p:spPr>
          <a:xfrm>
            <a:off x="707825" y="188750"/>
            <a:ext cx="48603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300">
                <a:solidFill>
                  <a:schemeClr val="dk1"/>
                </a:solidFill>
                <a:latin typeface="Calibri"/>
                <a:ea typeface="Calibri"/>
                <a:cs typeface="Calibri"/>
                <a:sym typeface="Calibri"/>
              </a:rPr>
              <a:t>Operation &amp; Metric Analytics </a:t>
            </a:r>
            <a:endParaRPr b="1" sz="2300">
              <a:solidFill>
                <a:schemeClr val="dk1"/>
              </a:solidFill>
              <a:latin typeface="Calibri"/>
              <a:ea typeface="Calibri"/>
              <a:cs typeface="Calibri"/>
              <a:sym typeface="Calibri"/>
            </a:endParaRPr>
          </a:p>
        </p:txBody>
      </p:sp>
      <p:sp>
        <p:nvSpPr>
          <p:cNvPr id="606" name="Google Shape;606;p43"/>
          <p:cNvSpPr txBox="1"/>
          <p:nvPr/>
        </p:nvSpPr>
        <p:spPr>
          <a:xfrm>
            <a:off x="483675" y="755975"/>
            <a:ext cx="3197100" cy="34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solidFill>
                  <a:srgbClr val="434343"/>
                </a:solidFill>
                <a:latin typeface="Cambria"/>
                <a:ea typeface="Cambria"/>
                <a:cs typeface="Cambria"/>
                <a:sym typeface="Cambria"/>
              </a:rPr>
              <a:t>Throughput analysis:</a:t>
            </a:r>
            <a:endParaRPr sz="2100">
              <a:solidFill>
                <a:srgbClr val="434343"/>
              </a:solidFill>
              <a:latin typeface="Cambria"/>
              <a:ea typeface="Cambria"/>
              <a:cs typeface="Cambria"/>
              <a:sym typeface="Cambria"/>
            </a:endParaRPr>
          </a:p>
          <a:p>
            <a:pPr indent="0" lvl="0" marL="0" rtl="0" algn="l">
              <a:spcBef>
                <a:spcPts val="0"/>
              </a:spcBef>
              <a:spcAft>
                <a:spcPts val="0"/>
              </a:spcAft>
              <a:buNone/>
            </a:pPr>
            <a:r>
              <a:t/>
            </a:r>
            <a:endParaRPr sz="1500">
              <a:solidFill>
                <a:srgbClr val="424242"/>
              </a:solidFill>
              <a:latin typeface="Nunito"/>
              <a:ea typeface="Nunito"/>
              <a:cs typeface="Nunito"/>
              <a:sym typeface="Nunito"/>
            </a:endParaRPr>
          </a:p>
          <a:p>
            <a:pPr indent="-323850" lvl="0" marL="457200" rtl="0" algn="l">
              <a:spcBef>
                <a:spcPts val="0"/>
              </a:spcBef>
              <a:spcAft>
                <a:spcPts val="0"/>
              </a:spcAft>
              <a:buClr>
                <a:srgbClr val="424242"/>
              </a:buClr>
              <a:buSzPts val="1500"/>
              <a:buFont typeface="Nunito"/>
              <a:buChar char="●"/>
            </a:pPr>
            <a:r>
              <a:rPr lang="en-GB" sz="1500">
                <a:solidFill>
                  <a:srgbClr val="424242"/>
                </a:solidFill>
                <a:latin typeface="Nunito"/>
                <a:ea typeface="Nunito"/>
                <a:cs typeface="Nunito"/>
                <a:sym typeface="Nunito"/>
              </a:rPr>
              <a:t>This graph shows the Rolling throughput and 7 day average throughput.</a:t>
            </a:r>
            <a:endParaRPr sz="1500">
              <a:solidFill>
                <a:srgbClr val="424242"/>
              </a:solidFill>
              <a:latin typeface="Nunito"/>
              <a:ea typeface="Nunito"/>
              <a:cs typeface="Nunito"/>
              <a:sym typeface="Nunito"/>
            </a:endParaRPr>
          </a:p>
          <a:p>
            <a:pPr indent="0" lvl="0" marL="0" rtl="0" algn="l">
              <a:spcBef>
                <a:spcPts val="0"/>
              </a:spcBef>
              <a:spcAft>
                <a:spcPts val="0"/>
              </a:spcAft>
              <a:buNone/>
            </a:pPr>
            <a:r>
              <a:t/>
            </a:r>
            <a:endParaRPr sz="1500">
              <a:solidFill>
                <a:srgbClr val="424242"/>
              </a:solidFill>
              <a:latin typeface="Nunito"/>
              <a:ea typeface="Nunito"/>
              <a:cs typeface="Nunito"/>
              <a:sym typeface="Nunito"/>
            </a:endParaRPr>
          </a:p>
          <a:p>
            <a:pPr indent="-323850" lvl="0" marL="457200" rtl="0" algn="l">
              <a:spcBef>
                <a:spcPts val="0"/>
              </a:spcBef>
              <a:spcAft>
                <a:spcPts val="0"/>
              </a:spcAft>
              <a:buClr>
                <a:srgbClr val="424242"/>
              </a:buClr>
              <a:buSzPts val="1500"/>
              <a:buFont typeface="Nunito"/>
              <a:buChar char="●"/>
            </a:pPr>
            <a:r>
              <a:rPr lang="en-GB" sz="1500">
                <a:solidFill>
                  <a:srgbClr val="424242"/>
                </a:solidFill>
                <a:latin typeface="Nunito"/>
                <a:ea typeface="Nunito"/>
                <a:cs typeface="Nunito"/>
                <a:sym typeface="Nunito"/>
              </a:rPr>
              <a:t>Blue - Throughput</a:t>
            </a:r>
            <a:endParaRPr sz="1500">
              <a:solidFill>
                <a:srgbClr val="424242"/>
              </a:solidFill>
              <a:latin typeface="Nunito"/>
              <a:ea typeface="Nunito"/>
              <a:cs typeface="Nunito"/>
              <a:sym typeface="Nunito"/>
            </a:endParaRPr>
          </a:p>
          <a:p>
            <a:pPr indent="0" lvl="0" marL="0" rtl="0" algn="l">
              <a:spcBef>
                <a:spcPts val="0"/>
              </a:spcBef>
              <a:spcAft>
                <a:spcPts val="0"/>
              </a:spcAft>
              <a:buNone/>
            </a:pPr>
            <a:r>
              <a:rPr lang="en-GB" sz="1500">
                <a:solidFill>
                  <a:srgbClr val="424242"/>
                </a:solidFill>
                <a:latin typeface="Nunito"/>
                <a:ea typeface="Nunito"/>
                <a:cs typeface="Nunito"/>
                <a:sym typeface="Nunito"/>
              </a:rPr>
              <a:t>          Red - Average    </a:t>
            </a:r>
            <a:endParaRPr sz="1500">
              <a:solidFill>
                <a:srgbClr val="424242"/>
              </a:solidFill>
              <a:latin typeface="Nunito"/>
              <a:ea typeface="Nunito"/>
              <a:cs typeface="Nunito"/>
              <a:sym typeface="Nunito"/>
            </a:endParaRPr>
          </a:p>
          <a:p>
            <a:pPr indent="0" lvl="0" marL="0" rtl="0" algn="l">
              <a:spcBef>
                <a:spcPts val="0"/>
              </a:spcBef>
              <a:spcAft>
                <a:spcPts val="0"/>
              </a:spcAft>
              <a:buNone/>
            </a:pPr>
            <a:r>
              <a:rPr lang="en-GB" sz="1500">
                <a:solidFill>
                  <a:srgbClr val="424242"/>
                </a:solidFill>
                <a:latin typeface="Nunito"/>
                <a:ea typeface="Nunito"/>
                <a:cs typeface="Nunito"/>
                <a:sym typeface="Nunito"/>
              </a:rPr>
              <a:t>          Throughput.  </a:t>
            </a:r>
            <a:r>
              <a:rPr lang="en-GB">
                <a:solidFill>
                  <a:srgbClr val="424242"/>
                </a:solidFill>
                <a:latin typeface="Nunito"/>
                <a:ea typeface="Nunito"/>
                <a:cs typeface="Nunito"/>
                <a:sym typeface="Nunito"/>
              </a:rPr>
              <a:t>                                                </a:t>
            </a:r>
            <a:endParaRPr>
              <a:solidFill>
                <a:srgbClr val="424242"/>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grpSp>
        <p:nvGrpSpPr>
          <p:cNvPr id="607" name="Google Shape;607;p43"/>
          <p:cNvGrpSpPr/>
          <p:nvPr/>
        </p:nvGrpSpPr>
        <p:grpSpPr>
          <a:xfrm>
            <a:off x="844022" y="613174"/>
            <a:ext cx="1068054" cy="96259"/>
            <a:chOff x="0" y="-38100"/>
            <a:chExt cx="274578" cy="50700"/>
          </a:xfrm>
        </p:grpSpPr>
        <p:sp>
          <p:nvSpPr>
            <p:cNvPr id="608" name="Google Shape;608;p43"/>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09" name="Google Shape;609;p43"/>
            <p:cNvSpPr txBox="1"/>
            <p:nvPr/>
          </p:nvSpPr>
          <p:spPr>
            <a:xfrm>
              <a:off x="0" y="-38100"/>
              <a:ext cx="274500" cy="5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10" name="Google Shape;610;p43"/>
          <p:cNvGrpSpPr/>
          <p:nvPr/>
        </p:nvGrpSpPr>
        <p:grpSpPr>
          <a:xfrm>
            <a:off x="6063597" y="2684896"/>
            <a:ext cx="3080273" cy="2482093"/>
            <a:chOff x="5492000" y="2140675"/>
            <a:chExt cx="3652209" cy="2873125"/>
          </a:xfrm>
        </p:grpSpPr>
        <p:grpSp>
          <p:nvGrpSpPr>
            <p:cNvPr id="611" name="Google Shape;611;p43"/>
            <p:cNvGrpSpPr/>
            <p:nvPr/>
          </p:nvGrpSpPr>
          <p:grpSpPr>
            <a:xfrm>
              <a:off x="9088966" y="4226547"/>
              <a:ext cx="55243" cy="402651"/>
              <a:chOff x="0" y="-38100"/>
              <a:chExt cx="29100" cy="212100"/>
            </a:xfrm>
          </p:grpSpPr>
          <p:sp>
            <p:nvSpPr>
              <p:cNvPr id="612" name="Google Shape;612;p43"/>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613" name="Google Shape;613;p43"/>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14" name="Google Shape;614;p43"/>
            <p:cNvSpPr/>
            <p:nvPr/>
          </p:nvSpPr>
          <p:spPr>
            <a:xfrm>
              <a:off x="8594600" y="2140675"/>
              <a:ext cx="342000" cy="28194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15" name="Google Shape;615;p43"/>
            <p:cNvSpPr/>
            <p:nvPr/>
          </p:nvSpPr>
          <p:spPr>
            <a:xfrm>
              <a:off x="5492000" y="4730600"/>
              <a:ext cx="3432900" cy="2832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pic>
        <p:nvPicPr>
          <p:cNvPr id="616" name="Google Shape;616;p43"/>
          <p:cNvPicPr preferRelativeResize="0"/>
          <p:nvPr/>
        </p:nvPicPr>
        <p:blipFill>
          <a:blip r:embed="rId4">
            <a:alphaModFix/>
          </a:blip>
          <a:stretch>
            <a:fillRect/>
          </a:stretch>
        </p:blipFill>
        <p:spPr>
          <a:xfrm>
            <a:off x="3863825" y="1268622"/>
            <a:ext cx="4535674" cy="2804550"/>
          </a:xfrm>
          <a:prstGeom prst="rect">
            <a:avLst/>
          </a:prstGeom>
          <a:solidFill>
            <a:srgbClr val="EFEFEF"/>
          </a:solid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grpSp>
        <p:nvGrpSpPr>
          <p:cNvPr id="149" name="Google Shape;149;p26"/>
          <p:cNvGrpSpPr/>
          <p:nvPr/>
        </p:nvGrpSpPr>
        <p:grpSpPr>
          <a:xfrm>
            <a:off x="8646558" y="223790"/>
            <a:ext cx="198684" cy="73525"/>
            <a:chOff x="0" y="-38100"/>
            <a:chExt cx="128243" cy="47458"/>
          </a:xfrm>
        </p:grpSpPr>
        <p:sp>
          <p:nvSpPr>
            <p:cNvPr id="150" name="Google Shape;150;p26"/>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151" name="Google Shape;151;p26"/>
            <p:cNvSpPr txBox="1"/>
            <p:nvPr/>
          </p:nvSpPr>
          <p:spPr>
            <a:xfrm>
              <a:off x="0" y="-38100"/>
              <a:ext cx="128243" cy="47458"/>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2" name="Google Shape;152;p26"/>
          <p:cNvGrpSpPr/>
          <p:nvPr/>
        </p:nvGrpSpPr>
        <p:grpSpPr>
          <a:xfrm>
            <a:off x="8646558" y="269842"/>
            <a:ext cx="198684" cy="73525"/>
            <a:chOff x="0" y="-38100"/>
            <a:chExt cx="128243" cy="47458"/>
          </a:xfrm>
        </p:grpSpPr>
        <p:sp>
          <p:nvSpPr>
            <p:cNvPr id="153" name="Google Shape;153;p26"/>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154" name="Google Shape;154;p26"/>
            <p:cNvSpPr txBox="1"/>
            <p:nvPr/>
          </p:nvSpPr>
          <p:spPr>
            <a:xfrm>
              <a:off x="0" y="-38100"/>
              <a:ext cx="128243" cy="47458"/>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55" name="Google Shape;155;p26"/>
          <p:cNvSpPr/>
          <p:nvPr/>
        </p:nvSpPr>
        <p:spPr>
          <a:xfrm>
            <a:off x="336715" y="243325"/>
            <a:ext cx="137213" cy="130010"/>
          </a:xfrm>
          <a:custGeom>
            <a:rect b="b" l="l" r="r" t="t"/>
            <a:pathLst>
              <a:path extrusionOk="0" h="260019" w="274427">
                <a:moveTo>
                  <a:pt x="0" y="0"/>
                </a:moveTo>
                <a:lnTo>
                  <a:pt x="274427" y="0"/>
                </a:lnTo>
                <a:lnTo>
                  <a:pt x="274427" y="260020"/>
                </a:lnTo>
                <a:lnTo>
                  <a:pt x="0" y="260020"/>
                </a:lnTo>
                <a:lnTo>
                  <a:pt x="0" y="0"/>
                </a:lnTo>
                <a:close/>
              </a:path>
            </a:pathLst>
          </a:custGeom>
          <a:blipFill rotWithShape="1">
            <a:blip r:embed="rId3">
              <a:alphaModFix/>
            </a:blip>
            <a:stretch>
              <a:fillRect b="0" l="0" r="0" t="0"/>
            </a:stretch>
          </a:blipFill>
          <a:ln>
            <a:noFill/>
          </a:ln>
        </p:spPr>
      </p:sp>
      <p:sp>
        <p:nvSpPr>
          <p:cNvPr id="156" name="Google Shape;156;p26"/>
          <p:cNvSpPr txBox="1"/>
          <p:nvPr/>
        </p:nvSpPr>
        <p:spPr>
          <a:xfrm>
            <a:off x="519554" y="258837"/>
            <a:ext cx="774000" cy="92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GB" sz="600">
                <a:solidFill>
                  <a:srgbClr val="1F2020"/>
                </a:solidFill>
                <a:latin typeface="Open Sans"/>
                <a:ea typeface="Open Sans"/>
                <a:cs typeface="Open Sans"/>
                <a:sym typeface="Open Sans"/>
              </a:rPr>
              <a:t>Portfolio</a:t>
            </a:r>
            <a:endParaRPr sz="700"/>
          </a:p>
        </p:txBody>
      </p:sp>
      <p:grpSp>
        <p:nvGrpSpPr>
          <p:cNvPr id="157" name="Google Shape;157;p26"/>
          <p:cNvGrpSpPr/>
          <p:nvPr/>
        </p:nvGrpSpPr>
        <p:grpSpPr>
          <a:xfrm>
            <a:off x="813779" y="949849"/>
            <a:ext cx="1097351" cy="96151"/>
            <a:chOff x="0" y="-38100"/>
            <a:chExt cx="274578" cy="50643"/>
          </a:xfrm>
        </p:grpSpPr>
        <p:sp>
          <p:nvSpPr>
            <p:cNvPr id="158" name="Google Shape;158;p26"/>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9" name="Google Shape;159;p26"/>
            <p:cNvSpPr txBox="1"/>
            <p:nvPr/>
          </p:nvSpPr>
          <p:spPr>
            <a:xfrm>
              <a:off x="0" y="-38100"/>
              <a:ext cx="274578" cy="5064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60" name="Google Shape;160;p26"/>
          <p:cNvSpPr txBox="1"/>
          <p:nvPr/>
        </p:nvSpPr>
        <p:spPr>
          <a:xfrm>
            <a:off x="813782" y="541000"/>
            <a:ext cx="4412400" cy="354000"/>
          </a:xfrm>
          <a:prstGeom prst="rect">
            <a:avLst/>
          </a:prstGeom>
          <a:noFill/>
          <a:ln>
            <a:noFill/>
          </a:ln>
        </p:spPr>
        <p:txBody>
          <a:bodyPr anchorCtr="0" anchor="t" bIns="0" lIns="0" spcFirstLastPara="1" rIns="0" wrap="square" tIns="0">
            <a:spAutoFit/>
          </a:bodyPr>
          <a:lstStyle/>
          <a:p>
            <a:pPr indent="0" lvl="0" marL="0" marR="0" rtl="0" algn="l">
              <a:lnSpc>
                <a:spcPct val="117017"/>
              </a:lnSpc>
              <a:spcBef>
                <a:spcPts val="0"/>
              </a:spcBef>
              <a:spcAft>
                <a:spcPts val="0"/>
              </a:spcAft>
              <a:buNone/>
            </a:pPr>
            <a:r>
              <a:rPr b="1" lang="en-GB" sz="2300">
                <a:solidFill>
                  <a:srgbClr val="1F2020"/>
                </a:solidFill>
                <a:latin typeface="Poppins"/>
                <a:ea typeface="Poppins"/>
                <a:cs typeface="Poppins"/>
                <a:sym typeface="Poppins"/>
              </a:rPr>
              <a:t>Professional Background</a:t>
            </a:r>
            <a:endParaRPr sz="700"/>
          </a:p>
        </p:txBody>
      </p:sp>
      <p:sp>
        <p:nvSpPr>
          <p:cNvPr id="161" name="Google Shape;161;p26"/>
          <p:cNvSpPr txBox="1"/>
          <p:nvPr/>
        </p:nvSpPr>
        <p:spPr>
          <a:xfrm>
            <a:off x="802800" y="1179725"/>
            <a:ext cx="7538400" cy="31971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Calibri"/>
              <a:buChar char="●"/>
            </a:pPr>
            <a:r>
              <a:rPr lang="en-GB" sz="1600">
                <a:solidFill>
                  <a:schemeClr val="dk1"/>
                </a:solidFill>
                <a:latin typeface="Calibri"/>
                <a:ea typeface="Calibri"/>
                <a:cs typeface="Calibri"/>
                <a:sym typeface="Calibri"/>
              </a:rPr>
              <a:t>I am Divyasri Jegan currently pursuing my bachelor degree in the field AI &amp; DS with a CGPA of 9</a:t>
            </a:r>
            <a:r>
              <a:rPr lang="en-GB" sz="1600">
                <a:solidFill>
                  <a:schemeClr val="dk1"/>
                </a:solidFill>
                <a:latin typeface="Calibri"/>
                <a:ea typeface="Calibri"/>
                <a:cs typeface="Calibri"/>
                <a:sym typeface="Calibri"/>
              </a:rPr>
              <a:t>.05.</a:t>
            </a:r>
            <a:r>
              <a:rPr lang="en-GB" sz="1600">
                <a:solidFill>
                  <a:schemeClr val="dk1"/>
                </a:solidFill>
                <a:latin typeface="Calibri"/>
                <a:ea typeface="Calibri"/>
                <a:cs typeface="Calibri"/>
                <a:sym typeface="Calibri"/>
              </a:rPr>
              <a:t> I am a highly motivated and results-oriented individual with a strong passion for data science and machine learning. I am proficient in Python, SQL, Tableau, and Machine Learning. I am also familiar with other data science tools and techniques.</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GB" sz="1600">
                <a:solidFill>
                  <a:schemeClr val="dk1"/>
                </a:solidFill>
                <a:latin typeface="Calibri"/>
                <a:ea typeface="Calibri"/>
                <a:cs typeface="Calibri"/>
                <a:sym typeface="Calibri"/>
              </a:rPr>
              <a:t> I am excited to start my career in data science and use my skills to make a positive impact on the world. I am always eager to take on new challenges and I am confident that I can make a significant contribution to any team.</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GB" sz="1600">
                <a:solidFill>
                  <a:schemeClr val="dk1"/>
                </a:solidFill>
                <a:latin typeface="Calibri"/>
                <a:ea typeface="Calibri"/>
                <a:cs typeface="Calibri"/>
                <a:sym typeface="Calibri"/>
              </a:rPr>
              <a:t> As a fresher, I am looking forward to experiencing the real challenges of the corporate world and understanding how things work. I am grateful for the opportunity to learn and I believe that by putting significant efforts, I will be able to learn and grow. </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GB" sz="1600">
                <a:solidFill>
                  <a:schemeClr val="dk1"/>
                </a:solidFill>
                <a:latin typeface="Calibri"/>
                <a:ea typeface="Calibri"/>
                <a:cs typeface="Calibri"/>
                <a:sym typeface="Calibri"/>
              </a:rPr>
              <a:t>I’m always had dealt with practical learning rather than </a:t>
            </a:r>
            <a:r>
              <a:rPr lang="en-GB" sz="1600">
                <a:solidFill>
                  <a:schemeClr val="dk1"/>
                </a:solidFill>
                <a:latin typeface="Calibri"/>
                <a:ea typeface="Calibri"/>
                <a:cs typeface="Calibri"/>
                <a:sym typeface="Calibri"/>
              </a:rPr>
              <a:t>theoretical that makes an high impact in my learning.</a:t>
            </a:r>
            <a:endParaRPr sz="1600">
              <a:solidFill>
                <a:schemeClr val="dk1"/>
              </a:solidFill>
              <a:latin typeface="Calibri"/>
              <a:ea typeface="Calibri"/>
              <a:cs typeface="Calibri"/>
              <a:sym typeface="Calibri"/>
            </a:endParaRPr>
          </a:p>
        </p:txBody>
      </p:sp>
      <p:grpSp>
        <p:nvGrpSpPr>
          <p:cNvPr id="162" name="Google Shape;162;p26"/>
          <p:cNvGrpSpPr/>
          <p:nvPr/>
        </p:nvGrpSpPr>
        <p:grpSpPr>
          <a:xfrm>
            <a:off x="5492000" y="2140675"/>
            <a:ext cx="3652000" cy="2873125"/>
            <a:chOff x="5492000" y="2140675"/>
            <a:chExt cx="3652000" cy="2873125"/>
          </a:xfrm>
        </p:grpSpPr>
        <p:grpSp>
          <p:nvGrpSpPr>
            <p:cNvPr id="163" name="Google Shape;163;p26"/>
            <p:cNvGrpSpPr/>
            <p:nvPr/>
          </p:nvGrpSpPr>
          <p:grpSpPr>
            <a:xfrm>
              <a:off x="9088966" y="4226546"/>
              <a:ext cx="55034" cy="402604"/>
              <a:chOff x="0" y="-38100"/>
              <a:chExt cx="28989" cy="212072"/>
            </a:xfrm>
          </p:grpSpPr>
          <p:sp>
            <p:nvSpPr>
              <p:cNvPr id="164" name="Google Shape;164;p26"/>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165" name="Google Shape;165;p26"/>
              <p:cNvSpPr txBox="1"/>
              <p:nvPr/>
            </p:nvSpPr>
            <p:spPr>
              <a:xfrm>
                <a:off x="0" y="-38100"/>
                <a:ext cx="28989" cy="212072"/>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66" name="Google Shape;166;p26"/>
            <p:cNvSpPr/>
            <p:nvPr/>
          </p:nvSpPr>
          <p:spPr>
            <a:xfrm>
              <a:off x="8594600" y="2140675"/>
              <a:ext cx="342000" cy="28194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67" name="Google Shape;167;p26"/>
            <p:cNvSpPr/>
            <p:nvPr/>
          </p:nvSpPr>
          <p:spPr>
            <a:xfrm>
              <a:off x="5492000" y="4730600"/>
              <a:ext cx="3432900" cy="2832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grpSp>
        <p:nvGrpSpPr>
          <p:cNvPr id="621" name="Google Shape;621;p44"/>
          <p:cNvGrpSpPr/>
          <p:nvPr/>
        </p:nvGrpSpPr>
        <p:grpSpPr>
          <a:xfrm>
            <a:off x="8646558" y="223789"/>
            <a:ext cx="198687" cy="73527"/>
            <a:chOff x="0" y="-38100"/>
            <a:chExt cx="128243" cy="47458"/>
          </a:xfrm>
        </p:grpSpPr>
        <p:sp>
          <p:nvSpPr>
            <p:cNvPr id="622" name="Google Shape;622;p44"/>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623" name="Google Shape;623;p44"/>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24" name="Google Shape;624;p44"/>
          <p:cNvGrpSpPr/>
          <p:nvPr/>
        </p:nvGrpSpPr>
        <p:grpSpPr>
          <a:xfrm>
            <a:off x="8646558" y="269840"/>
            <a:ext cx="198687" cy="73527"/>
            <a:chOff x="0" y="-38100"/>
            <a:chExt cx="128243" cy="47458"/>
          </a:xfrm>
        </p:grpSpPr>
        <p:sp>
          <p:nvSpPr>
            <p:cNvPr id="625" name="Google Shape;625;p44"/>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626" name="Google Shape;626;p44"/>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27" name="Google Shape;627;p44"/>
          <p:cNvSpPr/>
          <p:nvPr/>
        </p:nvSpPr>
        <p:spPr>
          <a:xfrm>
            <a:off x="412915" y="395724"/>
            <a:ext cx="137214" cy="130010"/>
          </a:xfrm>
          <a:custGeom>
            <a:rect b="b" l="l" r="r" t="t"/>
            <a:pathLst>
              <a:path extrusionOk="0" h="260019" w="274427">
                <a:moveTo>
                  <a:pt x="0" y="0"/>
                </a:moveTo>
                <a:lnTo>
                  <a:pt x="274427" y="0"/>
                </a:lnTo>
                <a:lnTo>
                  <a:pt x="274427" y="260020"/>
                </a:lnTo>
                <a:lnTo>
                  <a:pt x="0" y="260020"/>
                </a:lnTo>
                <a:lnTo>
                  <a:pt x="0" y="0"/>
                </a:lnTo>
                <a:close/>
              </a:path>
            </a:pathLst>
          </a:custGeom>
          <a:blipFill rotWithShape="1">
            <a:blip r:embed="rId3">
              <a:alphaModFix/>
            </a:blip>
            <a:stretch>
              <a:fillRect b="0" l="0" r="0" t="0"/>
            </a:stretch>
          </a:blipFill>
          <a:ln>
            <a:noFill/>
          </a:ln>
        </p:spPr>
      </p:sp>
      <p:grpSp>
        <p:nvGrpSpPr>
          <p:cNvPr id="628" name="Google Shape;628;p44"/>
          <p:cNvGrpSpPr/>
          <p:nvPr/>
        </p:nvGrpSpPr>
        <p:grpSpPr>
          <a:xfrm>
            <a:off x="9088966" y="4226547"/>
            <a:ext cx="55243" cy="402651"/>
            <a:chOff x="0" y="-38100"/>
            <a:chExt cx="29100" cy="212100"/>
          </a:xfrm>
        </p:grpSpPr>
        <p:sp>
          <p:nvSpPr>
            <p:cNvPr id="629" name="Google Shape;629;p44"/>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630" name="Google Shape;630;p44"/>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31" name="Google Shape;631;p44"/>
          <p:cNvSpPr txBox="1"/>
          <p:nvPr/>
        </p:nvSpPr>
        <p:spPr>
          <a:xfrm>
            <a:off x="707825" y="188750"/>
            <a:ext cx="48603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300">
                <a:solidFill>
                  <a:schemeClr val="dk1"/>
                </a:solidFill>
                <a:latin typeface="Calibri"/>
                <a:ea typeface="Calibri"/>
                <a:cs typeface="Calibri"/>
                <a:sym typeface="Calibri"/>
              </a:rPr>
              <a:t>Operation &amp; Metric Analytics </a:t>
            </a:r>
            <a:endParaRPr b="1" sz="2300">
              <a:solidFill>
                <a:schemeClr val="dk1"/>
              </a:solidFill>
              <a:latin typeface="Calibri"/>
              <a:ea typeface="Calibri"/>
              <a:cs typeface="Calibri"/>
              <a:sym typeface="Calibri"/>
            </a:endParaRPr>
          </a:p>
        </p:txBody>
      </p:sp>
      <p:grpSp>
        <p:nvGrpSpPr>
          <p:cNvPr id="632" name="Google Shape;632;p44"/>
          <p:cNvGrpSpPr/>
          <p:nvPr/>
        </p:nvGrpSpPr>
        <p:grpSpPr>
          <a:xfrm>
            <a:off x="844022" y="613174"/>
            <a:ext cx="1068054" cy="96259"/>
            <a:chOff x="0" y="-38100"/>
            <a:chExt cx="274578" cy="50700"/>
          </a:xfrm>
        </p:grpSpPr>
        <p:sp>
          <p:nvSpPr>
            <p:cNvPr id="633" name="Google Shape;633;p44"/>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34" name="Google Shape;634;p44"/>
            <p:cNvSpPr txBox="1"/>
            <p:nvPr/>
          </p:nvSpPr>
          <p:spPr>
            <a:xfrm>
              <a:off x="0" y="-38100"/>
              <a:ext cx="274500" cy="5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35" name="Google Shape;635;p44"/>
          <p:cNvGrpSpPr/>
          <p:nvPr/>
        </p:nvGrpSpPr>
        <p:grpSpPr>
          <a:xfrm>
            <a:off x="6063597" y="2684896"/>
            <a:ext cx="3080273" cy="2482093"/>
            <a:chOff x="5492000" y="2140675"/>
            <a:chExt cx="3652209" cy="2873125"/>
          </a:xfrm>
        </p:grpSpPr>
        <p:grpSp>
          <p:nvGrpSpPr>
            <p:cNvPr id="636" name="Google Shape;636;p44"/>
            <p:cNvGrpSpPr/>
            <p:nvPr/>
          </p:nvGrpSpPr>
          <p:grpSpPr>
            <a:xfrm>
              <a:off x="9088966" y="4226547"/>
              <a:ext cx="55243" cy="402651"/>
              <a:chOff x="0" y="-38100"/>
              <a:chExt cx="29100" cy="212100"/>
            </a:xfrm>
          </p:grpSpPr>
          <p:sp>
            <p:nvSpPr>
              <p:cNvPr id="637" name="Google Shape;637;p44"/>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638" name="Google Shape;638;p44"/>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39" name="Google Shape;639;p44"/>
            <p:cNvSpPr/>
            <p:nvPr/>
          </p:nvSpPr>
          <p:spPr>
            <a:xfrm>
              <a:off x="8594600" y="2140675"/>
              <a:ext cx="342000" cy="28194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40" name="Google Shape;640;p44"/>
            <p:cNvSpPr/>
            <p:nvPr/>
          </p:nvSpPr>
          <p:spPr>
            <a:xfrm>
              <a:off x="5492000" y="4730600"/>
              <a:ext cx="3432900" cy="2832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pic>
        <p:nvPicPr>
          <p:cNvPr id="641" name="Google Shape;641;p44"/>
          <p:cNvPicPr preferRelativeResize="0"/>
          <p:nvPr/>
        </p:nvPicPr>
        <p:blipFill>
          <a:blip r:embed="rId4">
            <a:alphaModFix/>
          </a:blip>
          <a:stretch>
            <a:fillRect/>
          </a:stretch>
        </p:blipFill>
        <p:spPr>
          <a:xfrm>
            <a:off x="678823" y="1699950"/>
            <a:ext cx="3009350" cy="1908325"/>
          </a:xfrm>
          <a:prstGeom prst="rect">
            <a:avLst/>
          </a:prstGeom>
          <a:solidFill>
            <a:srgbClr val="EFEFEF"/>
          </a:solidFill>
          <a:ln>
            <a:noFill/>
          </a:ln>
        </p:spPr>
      </p:pic>
      <p:sp>
        <p:nvSpPr>
          <p:cNvPr id="642" name="Google Shape;642;p44"/>
          <p:cNvSpPr txBox="1"/>
          <p:nvPr/>
        </p:nvSpPr>
        <p:spPr>
          <a:xfrm>
            <a:off x="550125" y="1049925"/>
            <a:ext cx="3350400" cy="4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300">
                <a:solidFill>
                  <a:srgbClr val="434343"/>
                </a:solidFill>
                <a:latin typeface="Cambria"/>
                <a:ea typeface="Cambria"/>
                <a:cs typeface="Cambria"/>
                <a:sym typeface="Cambria"/>
              </a:rPr>
              <a:t>Language share analysis :</a:t>
            </a:r>
            <a:endParaRPr sz="500">
              <a:solidFill>
                <a:schemeClr val="dk1"/>
              </a:solidFill>
              <a:latin typeface="Calibri"/>
              <a:ea typeface="Calibri"/>
              <a:cs typeface="Calibri"/>
              <a:sym typeface="Calibri"/>
            </a:endParaRPr>
          </a:p>
        </p:txBody>
      </p:sp>
      <p:sp>
        <p:nvSpPr>
          <p:cNvPr id="643" name="Google Shape;643;p44"/>
          <p:cNvSpPr txBox="1"/>
          <p:nvPr/>
        </p:nvSpPr>
        <p:spPr>
          <a:xfrm>
            <a:off x="4659825" y="1061725"/>
            <a:ext cx="3350400" cy="6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100">
                <a:solidFill>
                  <a:srgbClr val="434343"/>
                </a:solidFill>
                <a:latin typeface="Cambria"/>
                <a:ea typeface="Cambria"/>
                <a:cs typeface="Cambria"/>
                <a:sym typeface="Cambria"/>
              </a:rPr>
              <a:t>Duplicate rows detection :</a:t>
            </a:r>
            <a:endParaRPr sz="300">
              <a:solidFill>
                <a:schemeClr val="dk1"/>
              </a:solidFill>
              <a:latin typeface="Calibri"/>
              <a:ea typeface="Calibri"/>
              <a:cs typeface="Calibri"/>
              <a:sym typeface="Calibri"/>
            </a:endParaRPr>
          </a:p>
        </p:txBody>
      </p:sp>
      <p:pic>
        <p:nvPicPr>
          <p:cNvPr id="644" name="Google Shape;644;p44"/>
          <p:cNvPicPr preferRelativeResize="0"/>
          <p:nvPr/>
        </p:nvPicPr>
        <p:blipFill rotWithShape="1">
          <a:blip r:embed="rId5">
            <a:alphaModFix/>
          </a:blip>
          <a:srcRect b="14219" l="18651" r="33818" t="56469"/>
          <a:stretch/>
        </p:blipFill>
        <p:spPr>
          <a:xfrm>
            <a:off x="4287287" y="1699950"/>
            <a:ext cx="4095476" cy="2155500"/>
          </a:xfrm>
          <a:prstGeom prst="rect">
            <a:avLst/>
          </a:prstGeom>
          <a:solidFill>
            <a:srgbClr val="EFEFEF"/>
          </a:solid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grpSp>
        <p:nvGrpSpPr>
          <p:cNvPr id="649" name="Google Shape;649;p45"/>
          <p:cNvGrpSpPr/>
          <p:nvPr/>
        </p:nvGrpSpPr>
        <p:grpSpPr>
          <a:xfrm>
            <a:off x="8646558" y="223789"/>
            <a:ext cx="198687" cy="73527"/>
            <a:chOff x="0" y="-38100"/>
            <a:chExt cx="128243" cy="47458"/>
          </a:xfrm>
        </p:grpSpPr>
        <p:sp>
          <p:nvSpPr>
            <p:cNvPr id="650" name="Google Shape;650;p45"/>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651" name="Google Shape;651;p45"/>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52" name="Google Shape;652;p45"/>
          <p:cNvGrpSpPr/>
          <p:nvPr/>
        </p:nvGrpSpPr>
        <p:grpSpPr>
          <a:xfrm>
            <a:off x="8646558" y="269840"/>
            <a:ext cx="198687" cy="73527"/>
            <a:chOff x="0" y="-38100"/>
            <a:chExt cx="128243" cy="47458"/>
          </a:xfrm>
        </p:grpSpPr>
        <p:sp>
          <p:nvSpPr>
            <p:cNvPr id="653" name="Google Shape;653;p45"/>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654" name="Google Shape;654;p45"/>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55" name="Google Shape;655;p45"/>
          <p:cNvSpPr/>
          <p:nvPr/>
        </p:nvSpPr>
        <p:spPr>
          <a:xfrm>
            <a:off x="412915" y="395724"/>
            <a:ext cx="137214" cy="130010"/>
          </a:xfrm>
          <a:custGeom>
            <a:rect b="b" l="l" r="r" t="t"/>
            <a:pathLst>
              <a:path extrusionOk="0" h="260019" w="274427">
                <a:moveTo>
                  <a:pt x="0" y="0"/>
                </a:moveTo>
                <a:lnTo>
                  <a:pt x="274427" y="0"/>
                </a:lnTo>
                <a:lnTo>
                  <a:pt x="274427" y="260020"/>
                </a:lnTo>
                <a:lnTo>
                  <a:pt x="0" y="260020"/>
                </a:lnTo>
                <a:lnTo>
                  <a:pt x="0" y="0"/>
                </a:lnTo>
                <a:close/>
              </a:path>
            </a:pathLst>
          </a:custGeom>
          <a:blipFill rotWithShape="1">
            <a:blip r:embed="rId3">
              <a:alphaModFix/>
            </a:blip>
            <a:stretch>
              <a:fillRect b="0" l="0" r="0" t="0"/>
            </a:stretch>
          </a:blipFill>
          <a:ln>
            <a:noFill/>
          </a:ln>
        </p:spPr>
      </p:sp>
      <p:grpSp>
        <p:nvGrpSpPr>
          <p:cNvPr id="656" name="Google Shape;656;p45"/>
          <p:cNvGrpSpPr/>
          <p:nvPr/>
        </p:nvGrpSpPr>
        <p:grpSpPr>
          <a:xfrm>
            <a:off x="9088966" y="4226547"/>
            <a:ext cx="55243" cy="402651"/>
            <a:chOff x="0" y="-38100"/>
            <a:chExt cx="29100" cy="212100"/>
          </a:xfrm>
        </p:grpSpPr>
        <p:sp>
          <p:nvSpPr>
            <p:cNvPr id="657" name="Google Shape;657;p45"/>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658" name="Google Shape;658;p45"/>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59" name="Google Shape;659;p45"/>
          <p:cNvSpPr txBox="1"/>
          <p:nvPr/>
        </p:nvSpPr>
        <p:spPr>
          <a:xfrm>
            <a:off x="707825" y="188750"/>
            <a:ext cx="48603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300">
                <a:solidFill>
                  <a:schemeClr val="dk1"/>
                </a:solidFill>
                <a:latin typeface="Calibri"/>
                <a:ea typeface="Calibri"/>
                <a:cs typeface="Calibri"/>
                <a:sym typeface="Calibri"/>
              </a:rPr>
              <a:t>Operation &amp; Metric Analytics </a:t>
            </a:r>
            <a:endParaRPr b="1" sz="2300">
              <a:solidFill>
                <a:schemeClr val="dk1"/>
              </a:solidFill>
              <a:latin typeface="Calibri"/>
              <a:ea typeface="Calibri"/>
              <a:cs typeface="Calibri"/>
              <a:sym typeface="Calibri"/>
            </a:endParaRPr>
          </a:p>
        </p:txBody>
      </p:sp>
      <p:grpSp>
        <p:nvGrpSpPr>
          <p:cNvPr id="660" name="Google Shape;660;p45"/>
          <p:cNvGrpSpPr/>
          <p:nvPr/>
        </p:nvGrpSpPr>
        <p:grpSpPr>
          <a:xfrm>
            <a:off x="844022" y="613174"/>
            <a:ext cx="1068054" cy="96259"/>
            <a:chOff x="0" y="-38100"/>
            <a:chExt cx="274578" cy="50700"/>
          </a:xfrm>
        </p:grpSpPr>
        <p:sp>
          <p:nvSpPr>
            <p:cNvPr id="661" name="Google Shape;661;p45"/>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62" name="Google Shape;662;p45"/>
            <p:cNvSpPr txBox="1"/>
            <p:nvPr/>
          </p:nvSpPr>
          <p:spPr>
            <a:xfrm>
              <a:off x="0" y="-38100"/>
              <a:ext cx="274500" cy="5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63" name="Google Shape;663;p45"/>
          <p:cNvGrpSpPr/>
          <p:nvPr/>
        </p:nvGrpSpPr>
        <p:grpSpPr>
          <a:xfrm>
            <a:off x="6063597" y="2684896"/>
            <a:ext cx="3080273" cy="2482093"/>
            <a:chOff x="5492000" y="2140675"/>
            <a:chExt cx="3652209" cy="2873125"/>
          </a:xfrm>
        </p:grpSpPr>
        <p:grpSp>
          <p:nvGrpSpPr>
            <p:cNvPr id="664" name="Google Shape;664;p45"/>
            <p:cNvGrpSpPr/>
            <p:nvPr/>
          </p:nvGrpSpPr>
          <p:grpSpPr>
            <a:xfrm>
              <a:off x="9088966" y="4226547"/>
              <a:ext cx="55243" cy="402651"/>
              <a:chOff x="0" y="-38100"/>
              <a:chExt cx="29100" cy="212100"/>
            </a:xfrm>
          </p:grpSpPr>
          <p:sp>
            <p:nvSpPr>
              <p:cNvPr id="665" name="Google Shape;665;p45"/>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666" name="Google Shape;666;p45"/>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67" name="Google Shape;667;p45"/>
            <p:cNvSpPr/>
            <p:nvPr/>
          </p:nvSpPr>
          <p:spPr>
            <a:xfrm>
              <a:off x="8594600" y="2140675"/>
              <a:ext cx="342000" cy="28194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68" name="Google Shape;668;p45"/>
            <p:cNvSpPr/>
            <p:nvPr/>
          </p:nvSpPr>
          <p:spPr>
            <a:xfrm>
              <a:off x="5492000" y="4730600"/>
              <a:ext cx="3432900" cy="2832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
        <p:nvSpPr>
          <p:cNvPr id="669" name="Google Shape;669;p45"/>
          <p:cNvSpPr txBox="1"/>
          <p:nvPr/>
        </p:nvSpPr>
        <p:spPr>
          <a:xfrm>
            <a:off x="519075" y="837600"/>
            <a:ext cx="2465700" cy="36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200">
                <a:solidFill>
                  <a:srgbClr val="434343"/>
                </a:solidFill>
                <a:latin typeface="Cambria"/>
                <a:ea typeface="Cambria"/>
                <a:cs typeface="Cambria"/>
                <a:sym typeface="Cambria"/>
              </a:rPr>
              <a:t>User Engagement:</a:t>
            </a:r>
            <a:endParaRPr sz="2200">
              <a:solidFill>
                <a:srgbClr val="434343"/>
              </a:solidFill>
              <a:latin typeface="Cambria"/>
              <a:ea typeface="Cambria"/>
              <a:cs typeface="Cambria"/>
              <a:sym typeface="Cambria"/>
            </a:endParaRPr>
          </a:p>
          <a:p>
            <a:pPr indent="0" lvl="0" marL="0" rtl="0" algn="l">
              <a:lnSpc>
                <a:spcPct val="115000"/>
              </a:lnSpc>
              <a:spcBef>
                <a:spcPts val="0"/>
              </a:spcBef>
              <a:spcAft>
                <a:spcPts val="0"/>
              </a:spcAft>
              <a:buNone/>
            </a:pPr>
            <a:r>
              <a:rPr b="1" lang="en-GB" sz="1550">
                <a:solidFill>
                  <a:srgbClr val="8492A6"/>
                </a:solidFill>
              </a:rPr>
              <a:t>Objective:</a:t>
            </a:r>
            <a:endParaRPr b="1" sz="1550">
              <a:solidFill>
                <a:srgbClr val="8492A6"/>
              </a:solidFill>
            </a:endParaRPr>
          </a:p>
          <a:p>
            <a:pPr indent="0" lvl="0" marL="0" rtl="0" algn="l">
              <a:lnSpc>
                <a:spcPct val="115000"/>
              </a:lnSpc>
              <a:spcBef>
                <a:spcPts val="0"/>
              </a:spcBef>
              <a:spcAft>
                <a:spcPts val="0"/>
              </a:spcAft>
              <a:buNone/>
            </a:pPr>
            <a:r>
              <a:rPr lang="en-GB" sz="1550">
                <a:solidFill>
                  <a:srgbClr val="8492A6"/>
                </a:solidFill>
              </a:rPr>
              <a:t> Measure the activeness of users on a weekly basis.</a:t>
            </a:r>
            <a:endParaRPr sz="1550">
              <a:solidFill>
                <a:srgbClr val="8492A6"/>
              </a:solidFill>
            </a:endParaRPr>
          </a:p>
          <a:p>
            <a:pPr indent="0" lvl="0" marL="0" rtl="0" algn="l">
              <a:spcBef>
                <a:spcPts val="0"/>
              </a:spcBef>
              <a:spcAft>
                <a:spcPts val="0"/>
              </a:spcAft>
              <a:buNone/>
            </a:pPr>
            <a:r>
              <a:t/>
            </a:r>
            <a:endParaRPr sz="1800">
              <a:solidFill>
                <a:srgbClr val="424242"/>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sz="2300">
              <a:solidFill>
                <a:srgbClr val="434343"/>
              </a:solidFill>
              <a:latin typeface="Cambria"/>
              <a:ea typeface="Cambria"/>
              <a:cs typeface="Cambria"/>
              <a:sym typeface="Cambria"/>
            </a:endParaRPr>
          </a:p>
        </p:txBody>
      </p:sp>
      <p:pic>
        <p:nvPicPr>
          <p:cNvPr id="670" name="Google Shape;670;p45"/>
          <p:cNvPicPr preferRelativeResize="0"/>
          <p:nvPr/>
        </p:nvPicPr>
        <p:blipFill rotWithShape="1">
          <a:blip r:embed="rId4">
            <a:alphaModFix/>
          </a:blip>
          <a:srcRect b="31416" l="43982" r="24011" t="37332"/>
          <a:stretch/>
        </p:blipFill>
        <p:spPr>
          <a:xfrm>
            <a:off x="332600" y="2571750"/>
            <a:ext cx="3489017" cy="1939075"/>
          </a:xfrm>
          <a:prstGeom prst="rect">
            <a:avLst/>
          </a:prstGeom>
          <a:noFill/>
          <a:ln>
            <a:noFill/>
          </a:ln>
        </p:spPr>
      </p:pic>
      <p:sp>
        <p:nvSpPr>
          <p:cNvPr id="671" name="Google Shape;671;p45"/>
          <p:cNvSpPr txBox="1"/>
          <p:nvPr/>
        </p:nvSpPr>
        <p:spPr>
          <a:xfrm>
            <a:off x="4316725" y="818425"/>
            <a:ext cx="2465700" cy="36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800">
                <a:solidFill>
                  <a:srgbClr val="434343"/>
                </a:solidFill>
                <a:latin typeface="Cambria"/>
                <a:ea typeface="Cambria"/>
                <a:cs typeface="Cambria"/>
                <a:sym typeface="Cambria"/>
              </a:rPr>
              <a:t>User Growth:</a:t>
            </a:r>
            <a:endParaRPr sz="2800">
              <a:solidFill>
                <a:srgbClr val="434343"/>
              </a:solidFill>
              <a:latin typeface="Cambria"/>
              <a:ea typeface="Cambria"/>
              <a:cs typeface="Cambria"/>
              <a:sym typeface="Cambria"/>
            </a:endParaRPr>
          </a:p>
          <a:p>
            <a:pPr indent="0" lvl="0" marL="0" rtl="0" algn="l">
              <a:lnSpc>
                <a:spcPct val="115000"/>
              </a:lnSpc>
              <a:spcBef>
                <a:spcPts val="0"/>
              </a:spcBef>
              <a:spcAft>
                <a:spcPts val="0"/>
              </a:spcAft>
              <a:buNone/>
            </a:pPr>
            <a:r>
              <a:rPr b="1" lang="en-GB" sz="1550">
                <a:solidFill>
                  <a:srgbClr val="8492A6"/>
                </a:solidFill>
              </a:rPr>
              <a:t>Objective:</a:t>
            </a:r>
            <a:endParaRPr b="1" sz="1550">
              <a:solidFill>
                <a:srgbClr val="8492A6"/>
              </a:solidFill>
            </a:endParaRPr>
          </a:p>
          <a:p>
            <a:pPr indent="0" lvl="0" marL="0" rtl="0" algn="l">
              <a:lnSpc>
                <a:spcPct val="115000"/>
              </a:lnSpc>
              <a:spcBef>
                <a:spcPts val="0"/>
              </a:spcBef>
              <a:spcAft>
                <a:spcPts val="0"/>
              </a:spcAft>
              <a:buNone/>
            </a:pPr>
            <a:r>
              <a:rPr lang="en-GB" sz="1550">
                <a:solidFill>
                  <a:srgbClr val="8492A6"/>
                </a:solidFill>
              </a:rPr>
              <a:t> Measure the activeness of users on a weekly basis.</a:t>
            </a:r>
            <a:endParaRPr sz="1550">
              <a:solidFill>
                <a:srgbClr val="8492A6"/>
              </a:solidFill>
            </a:endParaRPr>
          </a:p>
          <a:p>
            <a:pPr indent="0" lvl="0" marL="0" rtl="0" algn="l">
              <a:spcBef>
                <a:spcPts val="0"/>
              </a:spcBef>
              <a:spcAft>
                <a:spcPts val="0"/>
              </a:spcAft>
              <a:buNone/>
            </a:pPr>
            <a:r>
              <a:t/>
            </a:r>
            <a:endParaRPr sz="1800">
              <a:solidFill>
                <a:srgbClr val="424242"/>
              </a:solidFill>
              <a:latin typeface="Nunito"/>
              <a:ea typeface="Nunito"/>
              <a:cs typeface="Nunito"/>
              <a:sym typeface="Nunito"/>
            </a:endParaRPr>
          </a:p>
          <a:p>
            <a:pPr indent="0" lvl="0" marL="0" rtl="0" algn="l">
              <a:spcBef>
                <a:spcPts val="0"/>
              </a:spcBef>
              <a:spcAft>
                <a:spcPts val="0"/>
              </a:spcAft>
              <a:buNone/>
            </a:pPr>
            <a:r>
              <a:t/>
            </a:r>
            <a:endParaRPr sz="2300">
              <a:solidFill>
                <a:srgbClr val="434343"/>
              </a:solidFill>
              <a:latin typeface="Cambria"/>
              <a:ea typeface="Cambria"/>
              <a:cs typeface="Cambria"/>
              <a:sym typeface="Cambria"/>
            </a:endParaRPr>
          </a:p>
        </p:txBody>
      </p:sp>
      <p:pic>
        <p:nvPicPr>
          <p:cNvPr id="672" name="Google Shape;672;p45"/>
          <p:cNvPicPr preferRelativeResize="0"/>
          <p:nvPr/>
        </p:nvPicPr>
        <p:blipFill rotWithShape="1">
          <a:blip r:embed="rId5">
            <a:alphaModFix/>
          </a:blip>
          <a:srcRect b="31417" l="44801" r="27685" t="34909"/>
          <a:stretch/>
        </p:blipFill>
        <p:spPr>
          <a:xfrm>
            <a:off x="4445162" y="2571750"/>
            <a:ext cx="3183425" cy="20838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grpSp>
        <p:nvGrpSpPr>
          <p:cNvPr id="677" name="Google Shape;677;p46"/>
          <p:cNvGrpSpPr/>
          <p:nvPr/>
        </p:nvGrpSpPr>
        <p:grpSpPr>
          <a:xfrm>
            <a:off x="8646558" y="223789"/>
            <a:ext cx="198687" cy="73527"/>
            <a:chOff x="0" y="-38100"/>
            <a:chExt cx="128243" cy="47458"/>
          </a:xfrm>
        </p:grpSpPr>
        <p:sp>
          <p:nvSpPr>
            <p:cNvPr id="678" name="Google Shape;678;p46"/>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679" name="Google Shape;679;p46"/>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80" name="Google Shape;680;p46"/>
          <p:cNvGrpSpPr/>
          <p:nvPr/>
        </p:nvGrpSpPr>
        <p:grpSpPr>
          <a:xfrm>
            <a:off x="8646558" y="269840"/>
            <a:ext cx="198687" cy="73527"/>
            <a:chOff x="0" y="-38100"/>
            <a:chExt cx="128243" cy="47458"/>
          </a:xfrm>
        </p:grpSpPr>
        <p:sp>
          <p:nvSpPr>
            <p:cNvPr id="681" name="Google Shape;681;p46"/>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682" name="Google Shape;682;p46"/>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83" name="Google Shape;683;p46"/>
          <p:cNvSpPr/>
          <p:nvPr/>
        </p:nvSpPr>
        <p:spPr>
          <a:xfrm>
            <a:off x="412915" y="395724"/>
            <a:ext cx="137214" cy="130010"/>
          </a:xfrm>
          <a:custGeom>
            <a:rect b="b" l="l" r="r" t="t"/>
            <a:pathLst>
              <a:path extrusionOk="0" h="260019" w="274427">
                <a:moveTo>
                  <a:pt x="0" y="0"/>
                </a:moveTo>
                <a:lnTo>
                  <a:pt x="274427" y="0"/>
                </a:lnTo>
                <a:lnTo>
                  <a:pt x="274427" y="260020"/>
                </a:lnTo>
                <a:lnTo>
                  <a:pt x="0" y="260020"/>
                </a:lnTo>
                <a:lnTo>
                  <a:pt x="0" y="0"/>
                </a:lnTo>
                <a:close/>
              </a:path>
            </a:pathLst>
          </a:custGeom>
          <a:blipFill rotWithShape="1">
            <a:blip r:embed="rId3">
              <a:alphaModFix/>
            </a:blip>
            <a:stretch>
              <a:fillRect b="0" l="0" r="0" t="0"/>
            </a:stretch>
          </a:blipFill>
          <a:ln>
            <a:noFill/>
          </a:ln>
        </p:spPr>
      </p:sp>
      <p:grpSp>
        <p:nvGrpSpPr>
          <p:cNvPr id="684" name="Google Shape;684;p46"/>
          <p:cNvGrpSpPr/>
          <p:nvPr/>
        </p:nvGrpSpPr>
        <p:grpSpPr>
          <a:xfrm>
            <a:off x="9088966" y="4226547"/>
            <a:ext cx="55243" cy="402651"/>
            <a:chOff x="0" y="-38100"/>
            <a:chExt cx="29100" cy="212100"/>
          </a:xfrm>
        </p:grpSpPr>
        <p:sp>
          <p:nvSpPr>
            <p:cNvPr id="685" name="Google Shape;685;p46"/>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686" name="Google Shape;686;p46"/>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87" name="Google Shape;687;p46"/>
          <p:cNvSpPr txBox="1"/>
          <p:nvPr/>
        </p:nvSpPr>
        <p:spPr>
          <a:xfrm>
            <a:off x="707825" y="188750"/>
            <a:ext cx="48603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300">
                <a:solidFill>
                  <a:schemeClr val="dk1"/>
                </a:solidFill>
                <a:latin typeface="Calibri"/>
                <a:ea typeface="Calibri"/>
                <a:cs typeface="Calibri"/>
                <a:sym typeface="Calibri"/>
              </a:rPr>
              <a:t>Operation &amp; Metric Analytics </a:t>
            </a:r>
            <a:endParaRPr b="1" sz="2300">
              <a:solidFill>
                <a:schemeClr val="dk1"/>
              </a:solidFill>
              <a:latin typeface="Calibri"/>
              <a:ea typeface="Calibri"/>
              <a:cs typeface="Calibri"/>
              <a:sym typeface="Calibri"/>
            </a:endParaRPr>
          </a:p>
        </p:txBody>
      </p:sp>
      <p:grpSp>
        <p:nvGrpSpPr>
          <p:cNvPr id="688" name="Google Shape;688;p46"/>
          <p:cNvGrpSpPr/>
          <p:nvPr/>
        </p:nvGrpSpPr>
        <p:grpSpPr>
          <a:xfrm>
            <a:off x="844022" y="613174"/>
            <a:ext cx="1068054" cy="96259"/>
            <a:chOff x="0" y="-38100"/>
            <a:chExt cx="274578" cy="50700"/>
          </a:xfrm>
        </p:grpSpPr>
        <p:sp>
          <p:nvSpPr>
            <p:cNvPr id="689" name="Google Shape;689;p46"/>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90" name="Google Shape;690;p46"/>
            <p:cNvSpPr txBox="1"/>
            <p:nvPr/>
          </p:nvSpPr>
          <p:spPr>
            <a:xfrm>
              <a:off x="0" y="-38100"/>
              <a:ext cx="274500" cy="5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91" name="Google Shape;691;p46"/>
          <p:cNvGrpSpPr/>
          <p:nvPr/>
        </p:nvGrpSpPr>
        <p:grpSpPr>
          <a:xfrm>
            <a:off x="6063597" y="2684896"/>
            <a:ext cx="3080273" cy="2482093"/>
            <a:chOff x="5492000" y="2140675"/>
            <a:chExt cx="3652209" cy="2873125"/>
          </a:xfrm>
        </p:grpSpPr>
        <p:grpSp>
          <p:nvGrpSpPr>
            <p:cNvPr id="692" name="Google Shape;692;p46"/>
            <p:cNvGrpSpPr/>
            <p:nvPr/>
          </p:nvGrpSpPr>
          <p:grpSpPr>
            <a:xfrm>
              <a:off x="9088966" y="4226547"/>
              <a:ext cx="55243" cy="402651"/>
              <a:chOff x="0" y="-38100"/>
              <a:chExt cx="29100" cy="212100"/>
            </a:xfrm>
          </p:grpSpPr>
          <p:sp>
            <p:nvSpPr>
              <p:cNvPr id="693" name="Google Shape;693;p46"/>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694" name="Google Shape;694;p46"/>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95" name="Google Shape;695;p46"/>
            <p:cNvSpPr/>
            <p:nvPr/>
          </p:nvSpPr>
          <p:spPr>
            <a:xfrm>
              <a:off x="8594600" y="2140675"/>
              <a:ext cx="342000" cy="28194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96" name="Google Shape;696;p46"/>
            <p:cNvSpPr/>
            <p:nvPr/>
          </p:nvSpPr>
          <p:spPr>
            <a:xfrm>
              <a:off x="5492000" y="4730600"/>
              <a:ext cx="3432900" cy="2832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
        <p:nvSpPr>
          <p:cNvPr id="697" name="Google Shape;697;p46"/>
          <p:cNvSpPr txBox="1"/>
          <p:nvPr/>
        </p:nvSpPr>
        <p:spPr>
          <a:xfrm>
            <a:off x="938475" y="719738"/>
            <a:ext cx="3244200" cy="58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900">
                <a:solidFill>
                  <a:srgbClr val="434343"/>
                </a:solidFill>
                <a:latin typeface="Cambria"/>
                <a:ea typeface="Cambria"/>
                <a:cs typeface="Cambria"/>
                <a:sym typeface="Cambria"/>
              </a:rPr>
              <a:t>Weekly Retention:</a:t>
            </a:r>
            <a:endParaRPr sz="1900">
              <a:solidFill>
                <a:srgbClr val="434343"/>
              </a:solidFill>
              <a:latin typeface="Cambria"/>
              <a:ea typeface="Cambria"/>
              <a:cs typeface="Cambria"/>
              <a:sym typeface="Cambria"/>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pic>
        <p:nvPicPr>
          <p:cNvPr id="698" name="Google Shape;698;p46"/>
          <p:cNvPicPr preferRelativeResize="0"/>
          <p:nvPr/>
        </p:nvPicPr>
        <p:blipFill>
          <a:blip r:embed="rId4">
            <a:alphaModFix/>
          </a:blip>
          <a:stretch>
            <a:fillRect/>
          </a:stretch>
        </p:blipFill>
        <p:spPr>
          <a:xfrm>
            <a:off x="938475" y="1098975"/>
            <a:ext cx="2847425" cy="1760700"/>
          </a:xfrm>
          <a:prstGeom prst="rect">
            <a:avLst/>
          </a:prstGeom>
          <a:solidFill>
            <a:srgbClr val="EFEFEF"/>
          </a:solidFill>
          <a:ln>
            <a:noFill/>
          </a:ln>
        </p:spPr>
      </p:pic>
      <p:sp>
        <p:nvSpPr>
          <p:cNvPr id="699" name="Google Shape;699;p46"/>
          <p:cNvSpPr txBox="1"/>
          <p:nvPr/>
        </p:nvSpPr>
        <p:spPr>
          <a:xfrm>
            <a:off x="4415350" y="719750"/>
            <a:ext cx="3244200" cy="58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434343"/>
                </a:solidFill>
                <a:latin typeface="Cambria"/>
                <a:ea typeface="Cambria"/>
                <a:cs typeface="Cambria"/>
                <a:sym typeface="Cambria"/>
              </a:rPr>
              <a:t>Email Engagement:</a:t>
            </a:r>
            <a:endParaRPr sz="1100">
              <a:solidFill>
                <a:schemeClr val="dk1"/>
              </a:solidFill>
              <a:latin typeface="Calibri"/>
              <a:ea typeface="Calibri"/>
              <a:cs typeface="Calibri"/>
              <a:sym typeface="Calibri"/>
            </a:endParaRPr>
          </a:p>
        </p:txBody>
      </p:sp>
      <p:sp>
        <p:nvSpPr>
          <p:cNvPr id="700" name="Google Shape;700;p46"/>
          <p:cNvSpPr txBox="1"/>
          <p:nvPr/>
        </p:nvSpPr>
        <p:spPr>
          <a:xfrm>
            <a:off x="1175400" y="2855850"/>
            <a:ext cx="3244200" cy="58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434343"/>
                </a:solidFill>
                <a:latin typeface="Cambria"/>
                <a:ea typeface="Cambria"/>
                <a:cs typeface="Cambria"/>
                <a:sym typeface="Cambria"/>
              </a:rPr>
              <a:t>Weekly Engagement:</a:t>
            </a:r>
            <a:endParaRPr sz="1100">
              <a:solidFill>
                <a:schemeClr val="dk1"/>
              </a:solidFill>
              <a:latin typeface="Calibri"/>
              <a:ea typeface="Calibri"/>
              <a:cs typeface="Calibri"/>
              <a:sym typeface="Calibri"/>
            </a:endParaRPr>
          </a:p>
        </p:txBody>
      </p:sp>
      <p:pic>
        <p:nvPicPr>
          <p:cNvPr id="701" name="Google Shape;701;p46"/>
          <p:cNvPicPr preferRelativeResize="0"/>
          <p:nvPr/>
        </p:nvPicPr>
        <p:blipFill rotWithShape="1">
          <a:blip r:embed="rId5">
            <a:alphaModFix/>
          </a:blip>
          <a:srcRect b="25636" l="45206" r="27418" t="40688"/>
          <a:stretch/>
        </p:blipFill>
        <p:spPr>
          <a:xfrm>
            <a:off x="4572000" y="1117600"/>
            <a:ext cx="2930900" cy="1540276"/>
          </a:xfrm>
          <a:prstGeom prst="rect">
            <a:avLst/>
          </a:prstGeom>
          <a:noFill/>
          <a:ln>
            <a:noFill/>
          </a:ln>
        </p:spPr>
      </p:pic>
      <p:pic>
        <p:nvPicPr>
          <p:cNvPr id="702" name="Google Shape;702;p46"/>
          <p:cNvPicPr preferRelativeResize="0"/>
          <p:nvPr/>
        </p:nvPicPr>
        <p:blipFill rotWithShape="1">
          <a:blip r:embed="rId6">
            <a:alphaModFix/>
          </a:blip>
          <a:srcRect b="10706" l="0" r="0" t="0"/>
          <a:stretch/>
        </p:blipFill>
        <p:spPr>
          <a:xfrm>
            <a:off x="2637225" y="3238899"/>
            <a:ext cx="2930900" cy="1618277"/>
          </a:xfrm>
          <a:prstGeom prst="rect">
            <a:avLst/>
          </a:prstGeom>
          <a:solidFill>
            <a:srgbClr val="EFEFEF"/>
          </a:solid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grpSp>
        <p:nvGrpSpPr>
          <p:cNvPr id="707" name="Google Shape;707;p47"/>
          <p:cNvGrpSpPr/>
          <p:nvPr/>
        </p:nvGrpSpPr>
        <p:grpSpPr>
          <a:xfrm>
            <a:off x="8646558" y="223789"/>
            <a:ext cx="198687" cy="73527"/>
            <a:chOff x="0" y="-38100"/>
            <a:chExt cx="128243" cy="47458"/>
          </a:xfrm>
        </p:grpSpPr>
        <p:sp>
          <p:nvSpPr>
            <p:cNvPr id="708" name="Google Shape;708;p47"/>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709" name="Google Shape;709;p47"/>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10" name="Google Shape;710;p47"/>
          <p:cNvGrpSpPr/>
          <p:nvPr/>
        </p:nvGrpSpPr>
        <p:grpSpPr>
          <a:xfrm>
            <a:off x="8646558" y="269840"/>
            <a:ext cx="198687" cy="73527"/>
            <a:chOff x="0" y="-38100"/>
            <a:chExt cx="128243" cy="47458"/>
          </a:xfrm>
        </p:grpSpPr>
        <p:sp>
          <p:nvSpPr>
            <p:cNvPr id="711" name="Google Shape;711;p47"/>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712" name="Google Shape;712;p47"/>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713" name="Google Shape;713;p47"/>
          <p:cNvSpPr/>
          <p:nvPr/>
        </p:nvSpPr>
        <p:spPr>
          <a:xfrm>
            <a:off x="412915" y="395724"/>
            <a:ext cx="137214" cy="130010"/>
          </a:xfrm>
          <a:custGeom>
            <a:rect b="b" l="l" r="r" t="t"/>
            <a:pathLst>
              <a:path extrusionOk="0" h="260019" w="274427">
                <a:moveTo>
                  <a:pt x="0" y="0"/>
                </a:moveTo>
                <a:lnTo>
                  <a:pt x="274427" y="0"/>
                </a:lnTo>
                <a:lnTo>
                  <a:pt x="274427" y="260020"/>
                </a:lnTo>
                <a:lnTo>
                  <a:pt x="0" y="260020"/>
                </a:lnTo>
                <a:lnTo>
                  <a:pt x="0" y="0"/>
                </a:lnTo>
                <a:close/>
              </a:path>
            </a:pathLst>
          </a:custGeom>
          <a:blipFill rotWithShape="1">
            <a:blip r:embed="rId3">
              <a:alphaModFix/>
            </a:blip>
            <a:stretch>
              <a:fillRect b="0" l="0" r="0" t="0"/>
            </a:stretch>
          </a:blipFill>
          <a:ln>
            <a:noFill/>
          </a:ln>
        </p:spPr>
      </p:sp>
      <p:grpSp>
        <p:nvGrpSpPr>
          <p:cNvPr id="714" name="Google Shape;714;p47"/>
          <p:cNvGrpSpPr/>
          <p:nvPr/>
        </p:nvGrpSpPr>
        <p:grpSpPr>
          <a:xfrm>
            <a:off x="9088966" y="4226547"/>
            <a:ext cx="55243" cy="402651"/>
            <a:chOff x="0" y="-38100"/>
            <a:chExt cx="29100" cy="212100"/>
          </a:xfrm>
        </p:grpSpPr>
        <p:sp>
          <p:nvSpPr>
            <p:cNvPr id="715" name="Google Shape;715;p47"/>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716" name="Google Shape;716;p47"/>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717" name="Google Shape;717;p47"/>
          <p:cNvSpPr txBox="1"/>
          <p:nvPr/>
        </p:nvSpPr>
        <p:spPr>
          <a:xfrm>
            <a:off x="707825" y="188750"/>
            <a:ext cx="48603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300">
                <a:solidFill>
                  <a:schemeClr val="dk1"/>
                </a:solidFill>
                <a:latin typeface="Calibri"/>
                <a:ea typeface="Calibri"/>
                <a:cs typeface="Calibri"/>
                <a:sym typeface="Calibri"/>
              </a:rPr>
              <a:t>Operation &amp; Metric Analytics </a:t>
            </a:r>
            <a:endParaRPr b="1" sz="2300">
              <a:solidFill>
                <a:schemeClr val="dk1"/>
              </a:solidFill>
              <a:latin typeface="Calibri"/>
              <a:ea typeface="Calibri"/>
              <a:cs typeface="Calibri"/>
              <a:sym typeface="Calibri"/>
            </a:endParaRPr>
          </a:p>
        </p:txBody>
      </p:sp>
      <p:sp>
        <p:nvSpPr>
          <p:cNvPr id="718" name="Google Shape;718;p47"/>
          <p:cNvSpPr txBox="1"/>
          <p:nvPr/>
        </p:nvSpPr>
        <p:spPr>
          <a:xfrm>
            <a:off x="483675" y="755975"/>
            <a:ext cx="7691700" cy="41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500">
                <a:solidFill>
                  <a:schemeClr val="dk1"/>
                </a:solidFill>
                <a:latin typeface="Calibri"/>
                <a:ea typeface="Calibri"/>
                <a:cs typeface="Calibri"/>
                <a:sym typeface="Calibri"/>
              </a:rPr>
              <a:t>Result :</a:t>
            </a:r>
            <a:endParaRPr b="1" sz="2500">
              <a:solidFill>
                <a:schemeClr val="dk1"/>
              </a:solidFill>
              <a:latin typeface="Calibri"/>
              <a:ea typeface="Calibri"/>
              <a:cs typeface="Calibri"/>
              <a:sym typeface="Calibri"/>
            </a:endParaRPr>
          </a:p>
          <a:p>
            <a:pPr indent="0" lvl="0" marL="0" rtl="0" algn="l">
              <a:spcBef>
                <a:spcPts val="0"/>
              </a:spcBef>
              <a:spcAft>
                <a:spcPts val="0"/>
              </a:spcAft>
              <a:buNone/>
            </a:pPr>
            <a:r>
              <a:rPr b="1" lang="en-GB" sz="2500">
                <a:solidFill>
                  <a:schemeClr val="dk1"/>
                </a:solidFill>
                <a:latin typeface="Calibri"/>
                <a:ea typeface="Calibri"/>
                <a:cs typeface="Calibri"/>
                <a:sym typeface="Calibri"/>
              </a:rPr>
              <a:t> I</a:t>
            </a:r>
            <a:r>
              <a:rPr lang="en-GB">
                <a:solidFill>
                  <a:schemeClr val="dk1"/>
                </a:solidFill>
              </a:rPr>
              <a:t>n this project, I have concluded various results based on the scenario. The provided details with various datasets and tables, and the task is to derive insights from this data to answer questions posed by different departments within the company. My goal is to use the advanced SQL skills to analyze the data and provide valuable insights that can help improve the company's operations and understand sudden changes in key metrics.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Every step was done in a step-by-step process and the insights provided help in declaring and perceiving the  result.</a:t>
            </a:r>
            <a:endParaRPr>
              <a:solidFill>
                <a:schemeClr val="dk1"/>
              </a:solidFill>
            </a:endParaRPr>
          </a:p>
          <a:p>
            <a:pPr indent="0" lvl="0" marL="0" rtl="0" algn="l">
              <a:spcBef>
                <a:spcPts val="0"/>
              </a:spcBef>
              <a:spcAft>
                <a:spcPts val="0"/>
              </a:spcAft>
              <a:buNone/>
            </a:pPr>
            <a:r>
              <a:t/>
            </a:r>
            <a:endParaRPr b="1" sz="2500">
              <a:solidFill>
                <a:schemeClr val="dk1"/>
              </a:solidFill>
              <a:latin typeface="Calibri"/>
              <a:ea typeface="Calibri"/>
              <a:cs typeface="Calibri"/>
              <a:sym typeface="Calibri"/>
            </a:endParaRPr>
          </a:p>
        </p:txBody>
      </p:sp>
      <p:grpSp>
        <p:nvGrpSpPr>
          <p:cNvPr id="719" name="Google Shape;719;p47"/>
          <p:cNvGrpSpPr/>
          <p:nvPr/>
        </p:nvGrpSpPr>
        <p:grpSpPr>
          <a:xfrm>
            <a:off x="844022" y="613174"/>
            <a:ext cx="1068054" cy="96259"/>
            <a:chOff x="0" y="-38100"/>
            <a:chExt cx="274578" cy="50700"/>
          </a:xfrm>
        </p:grpSpPr>
        <p:sp>
          <p:nvSpPr>
            <p:cNvPr id="720" name="Google Shape;720;p47"/>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21" name="Google Shape;721;p47"/>
            <p:cNvSpPr txBox="1"/>
            <p:nvPr/>
          </p:nvSpPr>
          <p:spPr>
            <a:xfrm>
              <a:off x="0" y="-38100"/>
              <a:ext cx="274500" cy="5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22" name="Google Shape;722;p47"/>
          <p:cNvGrpSpPr/>
          <p:nvPr/>
        </p:nvGrpSpPr>
        <p:grpSpPr>
          <a:xfrm>
            <a:off x="6063597" y="2684896"/>
            <a:ext cx="3080273" cy="2482093"/>
            <a:chOff x="5492000" y="2140675"/>
            <a:chExt cx="3652209" cy="2873125"/>
          </a:xfrm>
        </p:grpSpPr>
        <p:grpSp>
          <p:nvGrpSpPr>
            <p:cNvPr id="723" name="Google Shape;723;p47"/>
            <p:cNvGrpSpPr/>
            <p:nvPr/>
          </p:nvGrpSpPr>
          <p:grpSpPr>
            <a:xfrm>
              <a:off x="9088966" y="4226547"/>
              <a:ext cx="55243" cy="402651"/>
              <a:chOff x="0" y="-38100"/>
              <a:chExt cx="29100" cy="212100"/>
            </a:xfrm>
          </p:grpSpPr>
          <p:sp>
            <p:nvSpPr>
              <p:cNvPr id="724" name="Google Shape;724;p47"/>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725" name="Google Shape;725;p47"/>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726" name="Google Shape;726;p47"/>
            <p:cNvSpPr/>
            <p:nvPr/>
          </p:nvSpPr>
          <p:spPr>
            <a:xfrm>
              <a:off x="8594600" y="2140675"/>
              <a:ext cx="342000" cy="28194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27" name="Google Shape;727;p47"/>
            <p:cNvSpPr/>
            <p:nvPr/>
          </p:nvSpPr>
          <p:spPr>
            <a:xfrm>
              <a:off x="5492000" y="4730600"/>
              <a:ext cx="3432900" cy="2832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grpSp>
        <p:nvGrpSpPr>
          <p:cNvPr id="732" name="Google Shape;732;p48"/>
          <p:cNvGrpSpPr/>
          <p:nvPr/>
        </p:nvGrpSpPr>
        <p:grpSpPr>
          <a:xfrm>
            <a:off x="8646558" y="223789"/>
            <a:ext cx="198687" cy="73527"/>
            <a:chOff x="0" y="-38100"/>
            <a:chExt cx="128243" cy="47458"/>
          </a:xfrm>
        </p:grpSpPr>
        <p:sp>
          <p:nvSpPr>
            <p:cNvPr id="733" name="Google Shape;733;p48"/>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734" name="Google Shape;734;p48"/>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35" name="Google Shape;735;p48"/>
          <p:cNvGrpSpPr/>
          <p:nvPr/>
        </p:nvGrpSpPr>
        <p:grpSpPr>
          <a:xfrm>
            <a:off x="8646558" y="269840"/>
            <a:ext cx="198687" cy="73527"/>
            <a:chOff x="0" y="-38100"/>
            <a:chExt cx="128243" cy="47458"/>
          </a:xfrm>
        </p:grpSpPr>
        <p:sp>
          <p:nvSpPr>
            <p:cNvPr id="736" name="Google Shape;736;p48"/>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737" name="Google Shape;737;p48"/>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738" name="Google Shape;738;p48"/>
          <p:cNvSpPr/>
          <p:nvPr/>
        </p:nvSpPr>
        <p:spPr>
          <a:xfrm>
            <a:off x="412915" y="395724"/>
            <a:ext cx="137214" cy="130010"/>
          </a:xfrm>
          <a:custGeom>
            <a:rect b="b" l="l" r="r" t="t"/>
            <a:pathLst>
              <a:path extrusionOk="0" h="260019" w="274427">
                <a:moveTo>
                  <a:pt x="0" y="0"/>
                </a:moveTo>
                <a:lnTo>
                  <a:pt x="274427" y="0"/>
                </a:lnTo>
                <a:lnTo>
                  <a:pt x="274427" y="260020"/>
                </a:lnTo>
                <a:lnTo>
                  <a:pt x="0" y="260020"/>
                </a:lnTo>
                <a:lnTo>
                  <a:pt x="0" y="0"/>
                </a:lnTo>
                <a:close/>
              </a:path>
            </a:pathLst>
          </a:custGeom>
          <a:blipFill rotWithShape="1">
            <a:blip r:embed="rId3">
              <a:alphaModFix/>
            </a:blip>
            <a:stretch>
              <a:fillRect b="0" l="0" r="0" t="0"/>
            </a:stretch>
          </a:blipFill>
          <a:ln>
            <a:noFill/>
          </a:ln>
        </p:spPr>
      </p:sp>
      <p:grpSp>
        <p:nvGrpSpPr>
          <p:cNvPr id="739" name="Google Shape;739;p48"/>
          <p:cNvGrpSpPr/>
          <p:nvPr/>
        </p:nvGrpSpPr>
        <p:grpSpPr>
          <a:xfrm>
            <a:off x="9088966" y="4226547"/>
            <a:ext cx="55243" cy="402651"/>
            <a:chOff x="0" y="-38100"/>
            <a:chExt cx="29100" cy="212100"/>
          </a:xfrm>
        </p:grpSpPr>
        <p:sp>
          <p:nvSpPr>
            <p:cNvPr id="740" name="Google Shape;740;p48"/>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741" name="Google Shape;741;p48"/>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742" name="Google Shape;742;p48"/>
          <p:cNvSpPr txBox="1"/>
          <p:nvPr/>
        </p:nvSpPr>
        <p:spPr>
          <a:xfrm>
            <a:off x="707825" y="188750"/>
            <a:ext cx="48603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300">
                <a:solidFill>
                  <a:schemeClr val="dk1"/>
                </a:solidFill>
                <a:latin typeface="Calibri"/>
                <a:ea typeface="Calibri"/>
                <a:cs typeface="Calibri"/>
                <a:sym typeface="Calibri"/>
              </a:rPr>
              <a:t>Hiring Process </a:t>
            </a:r>
            <a:r>
              <a:rPr b="1" lang="en-GB" sz="2300">
                <a:solidFill>
                  <a:schemeClr val="dk1"/>
                </a:solidFill>
                <a:latin typeface="Calibri"/>
                <a:ea typeface="Calibri"/>
                <a:cs typeface="Calibri"/>
                <a:sym typeface="Calibri"/>
              </a:rPr>
              <a:t>Analytics </a:t>
            </a:r>
            <a:endParaRPr b="1" sz="2300">
              <a:solidFill>
                <a:schemeClr val="dk1"/>
              </a:solidFill>
              <a:latin typeface="Calibri"/>
              <a:ea typeface="Calibri"/>
              <a:cs typeface="Calibri"/>
              <a:sym typeface="Calibri"/>
            </a:endParaRPr>
          </a:p>
        </p:txBody>
      </p:sp>
      <p:sp>
        <p:nvSpPr>
          <p:cNvPr id="743" name="Google Shape;743;p48"/>
          <p:cNvSpPr txBox="1"/>
          <p:nvPr/>
        </p:nvSpPr>
        <p:spPr>
          <a:xfrm>
            <a:off x="483675" y="755975"/>
            <a:ext cx="5644200" cy="41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1"/>
                </a:solidFill>
                <a:latin typeface="Calibri"/>
                <a:ea typeface="Calibri"/>
                <a:cs typeface="Calibri"/>
                <a:sym typeface="Calibri"/>
              </a:rPr>
              <a:t>Project Description :</a:t>
            </a:r>
            <a:endParaRPr b="1" sz="1800">
              <a:solidFill>
                <a:schemeClr val="dk1"/>
              </a:solidFill>
              <a:latin typeface="Calibri"/>
              <a:ea typeface="Calibri"/>
              <a:cs typeface="Calibri"/>
              <a:sym typeface="Calibri"/>
            </a:endParaRPr>
          </a:p>
          <a:p>
            <a:pPr indent="-317500" lvl="0" marL="457200" rtl="0" algn="l">
              <a:lnSpc>
                <a:spcPct val="159983"/>
              </a:lnSpc>
              <a:spcBef>
                <a:spcPts val="0"/>
              </a:spcBef>
              <a:spcAft>
                <a:spcPts val="0"/>
              </a:spcAft>
              <a:buClr>
                <a:schemeClr val="dk1"/>
              </a:buClr>
              <a:buSzPts val="1400"/>
              <a:buChar char="●"/>
            </a:pPr>
            <a:r>
              <a:rPr lang="en-GB">
                <a:solidFill>
                  <a:schemeClr val="dk1"/>
                </a:solidFill>
              </a:rPr>
              <a:t>This project’s aim is to analyze the company's hiring process data and draw meaningful insights from it. The hiring process is a crucial function of any company, and understanding trends such as the number of rejections, interviews, job types, and vacancies can provide valuable insights for the hiring department.</a:t>
            </a:r>
            <a:endParaRPr>
              <a:solidFill>
                <a:schemeClr val="dk1"/>
              </a:solidFill>
            </a:endParaRPr>
          </a:p>
          <a:p>
            <a:pPr indent="-317500" lvl="0" marL="457200" rtl="0" algn="l">
              <a:lnSpc>
                <a:spcPct val="159983"/>
              </a:lnSpc>
              <a:spcBef>
                <a:spcPts val="0"/>
              </a:spcBef>
              <a:spcAft>
                <a:spcPts val="0"/>
              </a:spcAft>
              <a:buClr>
                <a:schemeClr val="dk1"/>
              </a:buClr>
              <a:buSzPts val="1400"/>
              <a:buChar char="●"/>
            </a:pPr>
            <a:r>
              <a:rPr lang="en-GB">
                <a:solidFill>
                  <a:schemeClr val="dk1"/>
                </a:solidFill>
              </a:rPr>
              <a:t>The goal of this project is to use the given statistics dataset in Excel to draw meaningful conclusions about the company's hiring process. </a:t>
            </a:r>
            <a:endParaRPr>
              <a:solidFill>
                <a:schemeClr val="dk1"/>
              </a:solidFill>
            </a:endParaRPr>
          </a:p>
          <a:p>
            <a:pPr indent="-317500" lvl="0" marL="457200" rtl="0" algn="l">
              <a:lnSpc>
                <a:spcPct val="159983"/>
              </a:lnSpc>
              <a:spcBef>
                <a:spcPts val="0"/>
              </a:spcBef>
              <a:spcAft>
                <a:spcPts val="0"/>
              </a:spcAft>
              <a:buClr>
                <a:schemeClr val="dk1"/>
              </a:buClr>
              <a:buSzPts val="1400"/>
              <a:buChar char="●"/>
            </a:pPr>
            <a:r>
              <a:rPr lang="en-GB">
                <a:solidFill>
                  <a:schemeClr val="dk1"/>
                </a:solidFill>
              </a:rPr>
              <a:t>Insights could potentially help the company improve its hiring process and make better hiring decisions in the future.</a:t>
            </a:r>
            <a:endParaRPr>
              <a:solidFill>
                <a:schemeClr val="dk1"/>
              </a:solidFill>
            </a:endParaRPr>
          </a:p>
          <a:p>
            <a:pPr indent="0" lvl="0" marL="0" rtl="0" algn="l">
              <a:spcBef>
                <a:spcPts val="0"/>
              </a:spcBef>
              <a:spcAft>
                <a:spcPts val="0"/>
              </a:spcAft>
              <a:buNone/>
            </a:pPr>
            <a:r>
              <a:t/>
            </a:r>
            <a:endParaRPr b="1" sz="1800">
              <a:solidFill>
                <a:schemeClr val="dk1"/>
              </a:solidFill>
              <a:latin typeface="Calibri"/>
              <a:ea typeface="Calibri"/>
              <a:cs typeface="Calibri"/>
              <a:sym typeface="Calibri"/>
            </a:endParaRPr>
          </a:p>
          <a:p>
            <a:pPr indent="0" lvl="0" marL="0" rtl="0" algn="l">
              <a:spcBef>
                <a:spcPts val="0"/>
              </a:spcBef>
              <a:spcAft>
                <a:spcPts val="0"/>
              </a:spcAft>
              <a:buNone/>
            </a:pPr>
            <a:r>
              <a:rPr lang="en-GB">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p:txBody>
      </p:sp>
      <p:grpSp>
        <p:nvGrpSpPr>
          <p:cNvPr id="744" name="Google Shape;744;p48"/>
          <p:cNvGrpSpPr/>
          <p:nvPr/>
        </p:nvGrpSpPr>
        <p:grpSpPr>
          <a:xfrm>
            <a:off x="844022" y="613174"/>
            <a:ext cx="1068054" cy="96259"/>
            <a:chOff x="0" y="-38100"/>
            <a:chExt cx="274578" cy="50700"/>
          </a:xfrm>
        </p:grpSpPr>
        <p:sp>
          <p:nvSpPr>
            <p:cNvPr id="745" name="Google Shape;745;p48"/>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46" name="Google Shape;746;p48"/>
            <p:cNvSpPr txBox="1"/>
            <p:nvPr/>
          </p:nvSpPr>
          <p:spPr>
            <a:xfrm>
              <a:off x="0" y="-38100"/>
              <a:ext cx="274500" cy="5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47" name="Google Shape;747;p48"/>
          <p:cNvGrpSpPr/>
          <p:nvPr/>
        </p:nvGrpSpPr>
        <p:grpSpPr>
          <a:xfrm>
            <a:off x="6063597" y="2684896"/>
            <a:ext cx="3080273" cy="2482093"/>
            <a:chOff x="5492000" y="2140675"/>
            <a:chExt cx="3652209" cy="2873125"/>
          </a:xfrm>
        </p:grpSpPr>
        <p:grpSp>
          <p:nvGrpSpPr>
            <p:cNvPr id="748" name="Google Shape;748;p48"/>
            <p:cNvGrpSpPr/>
            <p:nvPr/>
          </p:nvGrpSpPr>
          <p:grpSpPr>
            <a:xfrm>
              <a:off x="9088966" y="4226547"/>
              <a:ext cx="55243" cy="402651"/>
              <a:chOff x="0" y="-38100"/>
              <a:chExt cx="29100" cy="212100"/>
            </a:xfrm>
          </p:grpSpPr>
          <p:sp>
            <p:nvSpPr>
              <p:cNvPr id="749" name="Google Shape;749;p48"/>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750" name="Google Shape;750;p48"/>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751" name="Google Shape;751;p48"/>
            <p:cNvSpPr/>
            <p:nvPr/>
          </p:nvSpPr>
          <p:spPr>
            <a:xfrm>
              <a:off x="8594600" y="2140675"/>
              <a:ext cx="342000" cy="28194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52" name="Google Shape;752;p48"/>
            <p:cNvSpPr/>
            <p:nvPr/>
          </p:nvSpPr>
          <p:spPr>
            <a:xfrm>
              <a:off x="5492000" y="4730600"/>
              <a:ext cx="3432900" cy="2832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pic>
        <p:nvPicPr>
          <p:cNvPr id="753" name="Google Shape;753;p48"/>
          <p:cNvPicPr preferRelativeResize="0"/>
          <p:nvPr/>
        </p:nvPicPr>
        <p:blipFill rotWithShape="1">
          <a:blip r:embed="rId4">
            <a:alphaModFix/>
          </a:blip>
          <a:srcRect b="0" l="0" r="0" t="0"/>
          <a:stretch/>
        </p:blipFill>
        <p:spPr>
          <a:xfrm>
            <a:off x="6187001" y="873950"/>
            <a:ext cx="2273600" cy="2167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grpSp>
        <p:nvGrpSpPr>
          <p:cNvPr id="758" name="Google Shape;758;p49"/>
          <p:cNvGrpSpPr/>
          <p:nvPr/>
        </p:nvGrpSpPr>
        <p:grpSpPr>
          <a:xfrm>
            <a:off x="8646558" y="223789"/>
            <a:ext cx="198687" cy="73527"/>
            <a:chOff x="0" y="-38100"/>
            <a:chExt cx="128243" cy="47458"/>
          </a:xfrm>
        </p:grpSpPr>
        <p:sp>
          <p:nvSpPr>
            <p:cNvPr id="759" name="Google Shape;759;p49"/>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760" name="Google Shape;760;p49"/>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61" name="Google Shape;761;p49"/>
          <p:cNvGrpSpPr/>
          <p:nvPr/>
        </p:nvGrpSpPr>
        <p:grpSpPr>
          <a:xfrm>
            <a:off x="8646558" y="269840"/>
            <a:ext cx="198687" cy="73527"/>
            <a:chOff x="0" y="-38100"/>
            <a:chExt cx="128243" cy="47458"/>
          </a:xfrm>
        </p:grpSpPr>
        <p:sp>
          <p:nvSpPr>
            <p:cNvPr id="762" name="Google Shape;762;p49"/>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763" name="Google Shape;763;p49"/>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764" name="Google Shape;764;p49"/>
          <p:cNvSpPr/>
          <p:nvPr/>
        </p:nvSpPr>
        <p:spPr>
          <a:xfrm>
            <a:off x="412915" y="395724"/>
            <a:ext cx="137214" cy="130010"/>
          </a:xfrm>
          <a:custGeom>
            <a:rect b="b" l="l" r="r" t="t"/>
            <a:pathLst>
              <a:path extrusionOk="0" h="260019" w="274427">
                <a:moveTo>
                  <a:pt x="0" y="0"/>
                </a:moveTo>
                <a:lnTo>
                  <a:pt x="274427" y="0"/>
                </a:lnTo>
                <a:lnTo>
                  <a:pt x="274427" y="260020"/>
                </a:lnTo>
                <a:lnTo>
                  <a:pt x="0" y="260020"/>
                </a:lnTo>
                <a:lnTo>
                  <a:pt x="0" y="0"/>
                </a:lnTo>
                <a:close/>
              </a:path>
            </a:pathLst>
          </a:custGeom>
          <a:blipFill rotWithShape="1">
            <a:blip r:embed="rId3">
              <a:alphaModFix/>
            </a:blip>
            <a:stretch>
              <a:fillRect b="0" l="0" r="0" t="0"/>
            </a:stretch>
          </a:blipFill>
          <a:ln>
            <a:noFill/>
          </a:ln>
        </p:spPr>
      </p:sp>
      <p:grpSp>
        <p:nvGrpSpPr>
          <p:cNvPr id="765" name="Google Shape;765;p49"/>
          <p:cNvGrpSpPr/>
          <p:nvPr/>
        </p:nvGrpSpPr>
        <p:grpSpPr>
          <a:xfrm>
            <a:off x="9088966" y="4226547"/>
            <a:ext cx="55243" cy="402651"/>
            <a:chOff x="0" y="-38100"/>
            <a:chExt cx="29100" cy="212100"/>
          </a:xfrm>
        </p:grpSpPr>
        <p:sp>
          <p:nvSpPr>
            <p:cNvPr id="766" name="Google Shape;766;p49"/>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767" name="Google Shape;767;p49"/>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768" name="Google Shape;768;p49"/>
          <p:cNvSpPr txBox="1"/>
          <p:nvPr/>
        </p:nvSpPr>
        <p:spPr>
          <a:xfrm>
            <a:off x="707825" y="188750"/>
            <a:ext cx="48603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300">
                <a:solidFill>
                  <a:schemeClr val="dk1"/>
                </a:solidFill>
                <a:latin typeface="Calibri"/>
                <a:ea typeface="Calibri"/>
                <a:cs typeface="Calibri"/>
                <a:sym typeface="Calibri"/>
              </a:rPr>
              <a:t>Hiring Process</a:t>
            </a:r>
            <a:r>
              <a:rPr b="1" lang="en-GB" sz="2300">
                <a:solidFill>
                  <a:schemeClr val="dk1"/>
                </a:solidFill>
                <a:latin typeface="Calibri"/>
                <a:ea typeface="Calibri"/>
                <a:cs typeface="Calibri"/>
                <a:sym typeface="Calibri"/>
              </a:rPr>
              <a:t> Analytics </a:t>
            </a:r>
            <a:endParaRPr b="1" sz="2300">
              <a:solidFill>
                <a:schemeClr val="dk1"/>
              </a:solidFill>
              <a:latin typeface="Calibri"/>
              <a:ea typeface="Calibri"/>
              <a:cs typeface="Calibri"/>
              <a:sym typeface="Calibri"/>
            </a:endParaRPr>
          </a:p>
        </p:txBody>
      </p:sp>
      <p:grpSp>
        <p:nvGrpSpPr>
          <p:cNvPr id="769" name="Google Shape;769;p49"/>
          <p:cNvGrpSpPr/>
          <p:nvPr/>
        </p:nvGrpSpPr>
        <p:grpSpPr>
          <a:xfrm>
            <a:off x="844022" y="613174"/>
            <a:ext cx="1068054" cy="96259"/>
            <a:chOff x="0" y="-38100"/>
            <a:chExt cx="274578" cy="50700"/>
          </a:xfrm>
        </p:grpSpPr>
        <p:sp>
          <p:nvSpPr>
            <p:cNvPr id="770" name="Google Shape;770;p49"/>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71" name="Google Shape;771;p49"/>
            <p:cNvSpPr txBox="1"/>
            <p:nvPr/>
          </p:nvSpPr>
          <p:spPr>
            <a:xfrm>
              <a:off x="0" y="-38100"/>
              <a:ext cx="274500" cy="5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72" name="Google Shape;772;p49"/>
          <p:cNvGrpSpPr/>
          <p:nvPr/>
        </p:nvGrpSpPr>
        <p:grpSpPr>
          <a:xfrm>
            <a:off x="6063597" y="2684896"/>
            <a:ext cx="3080273" cy="2482093"/>
            <a:chOff x="5492000" y="2140675"/>
            <a:chExt cx="3652209" cy="2873125"/>
          </a:xfrm>
        </p:grpSpPr>
        <p:grpSp>
          <p:nvGrpSpPr>
            <p:cNvPr id="773" name="Google Shape;773;p49"/>
            <p:cNvGrpSpPr/>
            <p:nvPr/>
          </p:nvGrpSpPr>
          <p:grpSpPr>
            <a:xfrm>
              <a:off x="9088966" y="4226547"/>
              <a:ext cx="55243" cy="402651"/>
              <a:chOff x="0" y="-38100"/>
              <a:chExt cx="29100" cy="212100"/>
            </a:xfrm>
          </p:grpSpPr>
          <p:sp>
            <p:nvSpPr>
              <p:cNvPr id="774" name="Google Shape;774;p49"/>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775" name="Google Shape;775;p49"/>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776" name="Google Shape;776;p49"/>
            <p:cNvSpPr/>
            <p:nvPr/>
          </p:nvSpPr>
          <p:spPr>
            <a:xfrm>
              <a:off x="8594600" y="2140675"/>
              <a:ext cx="342000" cy="28194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77" name="Google Shape;777;p49"/>
            <p:cNvSpPr/>
            <p:nvPr/>
          </p:nvSpPr>
          <p:spPr>
            <a:xfrm>
              <a:off x="5492000" y="4730600"/>
              <a:ext cx="3432900" cy="2832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
        <p:nvSpPr>
          <p:cNvPr id="778" name="Google Shape;778;p49"/>
          <p:cNvSpPr txBox="1"/>
          <p:nvPr/>
        </p:nvSpPr>
        <p:spPr>
          <a:xfrm>
            <a:off x="550125" y="825825"/>
            <a:ext cx="6783300" cy="10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highlight>
                  <a:schemeClr val="lt1"/>
                </a:highlight>
              </a:rPr>
              <a:t>The hiring process involves bringing new individuals into the organization for various roles.</a:t>
            </a:r>
            <a:endParaRPr>
              <a:solidFill>
                <a:schemeClr val="dk1"/>
              </a:solidFill>
              <a:highlight>
                <a:schemeClr val="lt1"/>
              </a:highlight>
            </a:endParaRPr>
          </a:p>
          <a:p>
            <a:pPr indent="0" lvl="0" marL="0" rtl="0" algn="l">
              <a:spcBef>
                <a:spcPts val="1200"/>
              </a:spcBef>
              <a:spcAft>
                <a:spcPts val="0"/>
              </a:spcAft>
              <a:buClr>
                <a:schemeClr val="dk1"/>
              </a:buClr>
              <a:buSzPts val="1100"/>
              <a:buFont typeface="Arial"/>
              <a:buNone/>
            </a:pPr>
            <a:r>
              <a:rPr b="1" lang="en-GB">
                <a:solidFill>
                  <a:schemeClr val="dk1"/>
                </a:solidFill>
                <a:highlight>
                  <a:schemeClr val="lt1"/>
                </a:highlight>
              </a:rPr>
              <a:t>Your Task:</a:t>
            </a:r>
            <a:r>
              <a:rPr lang="en-GB">
                <a:solidFill>
                  <a:schemeClr val="dk1"/>
                </a:solidFill>
                <a:highlight>
                  <a:schemeClr val="lt1"/>
                </a:highlight>
              </a:rPr>
              <a:t> Determine the gender distribution of hires. How many males and females have been hired by the company?</a:t>
            </a:r>
            <a:endParaRPr>
              <a:solidFill>
                <a:schemeClr val="dk1"/>
              </a:solidFill>
              <a:highlight>
                <a:schemeClr val="lt1"/>
              </a:highlight>
            </a:endParaRPr>
          </a:p>
          <a:p>
            <a:pPr indent="0" lvl="0" marL="0" rtl="0" algn="l">
              <a:lnSpc>
                <a:spcPct val="150022"/>
              </a:lnSpc>
              <a:spcBef>
                <a:spcPts val="1200"/>
              </a:spcBef>
              <a:spcAft>
                <a:spcPts val="0"/>
              </a:spcAft>
              <a:buClr>
                <a:schemeClr val="dk1"/>
              </a:buClr>
              <a:buSzPts val="1100"/>
              <a:buFont typeface="Arial"/>
              <a:buNone/>
            </a:pPr>
            <a:r>
              <a:t/>
            </a:r>
            <a:endParaRPr sz="1100">
              <a:solidFill>
                <a:srgbClr val="343432"/>
              </a:solidFill>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pic>
        <p:nvPicPr>
          <p:cNvPr id="779" name="Google Shape;779;p49"/>
          <p:cNvPicPr preferRelativeResize="0"/>
          <p:nvPr/>
        </p:nvPicPr>
        <p:blipFill rotWithShape="1">
          <a:blip r:embed="rId4">
            <a:alphaModFix/>
          </a:blip>
          <a:srcRect b="0" l="0" r="0" t="0"/>
          <a:stretch/>
        </p:blipFill>
        <p:spPr>
          <a:xfrm>
            <a:off x="631675" y="2076200"/>
            <a:ext cx="5549974" cy="24821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grpSp>
        <p:nvGrpSpPr>
          <p:cNvPr id="784" name="Google Shape;784;p50"/>
          <p:cNvGrpSpPr/>
          <p:nvPr/>
        </p:nvGrpSpPr>
        <p:grpSpPr>
          <a:xfrm>
            <a:off x="8646558" y="223789"/>
            <a:ext cx="198687" cy="73527"/>
            <a:chOff x="0" y="-38100"/>
            <a:chExt cx="128243" cy="47458"/>
          </a:xfrm>
        </p:grpSpPr>
        <p:sp>
          <p:nvSpPr>
            <p:cNvPr id="785" name="Google Shape;785;p50"/>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786" name="Google Shape;786;p50"/>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87" name="Google Shape;787;p50"/>
          <p:cNvGrpSpPr/>
          <p:nvPr/>
        </p:nvGrpSpPr>
        <p:grpSpPr>
          <a:xfrm>
            <a:off x="8646558" y="269840"/>
            <a:ext cx="198687" cy="73527"/>
            <a:chOff x="0" y="-38100"/>
            <a:chExt cx="128243" cy="47458"/>
          </a:xfrm>
        </p:grpSpPr>
        <p:sp>
          <p:nvSpPr>
            <p:cNvPr id="788" name="Google Shape;788;p50"/>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789" name="Google Shape;789;p50"/>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790" name="Google Shape;790;p50"/>
          <p:cNvSpPr/>
          <p:nvPr/>
        </p:nvSpPr>
        <p:spPr>
          <a:xfrm>
            <a:off x="412915" y="395724"/>
            <a:ext cx="137214" cy="130010"/>
          </a:xfrm>
          <a:custGeom>
            <a:rect b="b" l="l" r="r" t="t"/>
            <a:pathLst>
              <a:path extrusionOk="0" h="260019" w="274427">
                <a:moveTo>
                  <a:pt x="0" y="0"/>
                </a:moveTo>
                <a:lnTo>
                  <a:pt x="274427" y="0"/>
                </a:lnTo>
                <a:lnTo>
                  <a:pt x="274427" y="260020"/>
                </a:lnTo>
                <a:lnTo>
                  <a:pt x="0" y="260020"/>
                </a:lnTo>
                <a:lnTo>
                  <a:pt x="0" y="0"/>
                </a:lnTo>
                <a:close/>
              </a:path>
            </a:pathLst>
          </a:custGeom>
          <a:blipFill rotWithShape="1">
            <a:blip r:embed="rId3">
              <a:alphaModFix/>
            </a:blip>
            <a:stretch>
              <a:fillRect b="0" l="0" r="0" t="0"/>
            </a:stretch>
          </a:blipFill>
          <a:ln>
            <a:noFill/>
          </a:ln>
        </p:spPr>
      </p:sp>
      <p:grpSp>
        <p:nvGrpSpPr>
          <p:cNvPr id="791" name="Google Shape;791;p50"/>
          <p:cNvGrpSpPr/>
          <p:nvPr/>
        </p:nvGrpSpPr>
        <p:grpSpPr>
          <a:xfrm>
            <a:off x="9088966" y="4226547"/>
            <a:ext cx="55243" cy="402651"/>
            <a:chOff x="0" y="-38100"/>
            <a:chExt cx="29100" cy="212100"/>
          </a:xfrm>
        </p:grpSpPr>
        <p:sp>
          <p:nvSpPr>
            <p:cNvPr id="792" name="Google Shape;792;p50"/>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793" name="Google Shape;793;p50"/>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794" name="Google Shape;794;p50"/>
          <p:cNvSpPr txBox="1"/>
          <p:nvPr/>
        </p:nvSpPr>
        <p:spPr>
          <a:xfrm>
            <a:off x="707825" y="188750"/>
            <a:ext cx="48603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300">
                <a:solidFill>
                  <a:schemeClr val="dk1"/>
                </a:solidFill>
                <a:latin typeface="Calibri"/>
                <a:ea typeface="Calibri"/>
                <a:cs typeface="Calibri"/>
                <a:sym typeface="Calibri"/>
              </a:rPr>
              <a:t>Hiring Process </a:t>
            </a:r>
            <a:r>
              <a:rPr b="1" lang="en-GB" sz="2300">
                <a:solidFill>
                  <a:schemeClr val="dk1"/>
                </a:solidFill>
                <a:latin typeface="Calibri"/>
                <a:ea typeface="Calibri"/>
                <a:cs typeface="Calibri"/>
                <a:sym typeface="Calibri"/>
              </a:rPr>
              <a:t> Analytics </a:t>
            </a:r>
            <a:endParaRPr b="1" sz="2300">
              <a:solidFill>
                <a:schemeClr val="dk1"/>
              </a:solidFill>
              <a:latin typeface="Calibri"/>
              <a:ea typeface="Calibri"/>
              <a:cs typeface="Calibri"/>
              <a:sym typeface="Calibri"/>
            </a:endParaRPr>
          </a:p>
        </p:txBody>
      </p:sp>
      <p:grpSp>
        <p:nvGrpSpPr>
          <p:cNvPr id="795" name="Google Shape;795;p50"/>
          <p:cNvGrpSpPr/>
          <p:nvPr/>
        </p:nvGrpSpPr>
        <p:grpSpPr>
          <a:xfrm>
            <a:off x="844022" y="613174"/>
            <a:ext cx="1068054" cy="96259"/>
            <a:chOff x="0" y="-38100"/>
            <a:chExt cx="274578" cy="50700"/>
          </a:xfrm>
        </p:grpSpPr>
        <p:sp>
          <p:nvSpPr>
            <p:cNvPr id="796" name="Google Shape;796;p50"/>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97" name="Google Shape;797;p50"/>
            <p:cNvSpPr txBox="1"/>
            <p:nvPr/>
          </p:nvSpPr>
          <p:spPr>
            <a:xfrm>
              <a:off x="0" y="-38100"/>
              <a:ext cx="274500" cy="5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98" name="Google Shape;798;p50"/>
          <p:cNvGrpSpPr/>
          <p:nvPr/>
        </p:nvGrpSpPr>
        <p:grpSpPr>
          <a:xfrm>
            <a:off x="6063597" y="2684896"/>
            <a:ext cx="3080273" cy="2482093"/>
            <a:chOff x="5492000" y="2140675"/>
            <a:chExt cx="3652209" cy="2873125"/>
          </a:xfrm>
        </p:grpSpPr>
        <p:grpSp>
          <p:nvGrpSpPr>
            <p:cNvPr id="799" name="Google Shape;799;p50"/>
            <p:cNvGrpSpPr/>
            <p:nvPr/>
          </p:nvGrpSpPr>
          <p:grpSpPr>
            <a:xfrm>
              <a:off x="9088966" y="4226547"/>
              <a:ext cx="55243" cy="402651"/>
              <a:chOff x="0" y="-38100"/>
              <a:chExt cx="29100" cy="212100"/>
            </a:xfrm>
          </p:grpSpPr>
          <p:sp>
            <p:nvSpPr>
              <p:cNvPr id="800" name="Google Shape;800;p50"/>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801" name="Google Shape;801;p50"/>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802" name="Google Shape;802;p50"/>
            <p:cNvSpPr/>
            <p:nvPr/>
          </p:nvSpPr>
          <p:spPr>
            <a:xfrm>
              <a:off x="8594600" y="2140675"/>
              <a:ext cx="342000" cy="28194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03" name="Google Shape;803;p50"/>
            <p:cNvSpPr/>
            <p:nvPr/>
          </p:nvSpPr>
          <p:spPr>
            <a:xfrm>
              <a:off x="5492000" y="4730600"/>
              <a:ext cx="3432900" cy="2832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
        <p:nvSpPr>
          <p:cNvPr id="804" name="Google Shape;804;p50"/>
          <p:cNvSpPr txBox="1"/>
          <p:nvPr/>
        </p:nvSpPr>
        <p:spPr>
          <a:xfrm>
            <a:off x="550125" y="825825"/>
            <a:ext cx="6783300" cy="10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rgbClr val="8492A6"/>
                </a:solidFill>
                <a:highlight>
                  <a:schemeClr val="lt1"/>
                </a:highlight>
              </a:rPr>
              <a:t>T</a:t>
            </a:r>
            <a:r>
              <a:rPr lang="en-GB" sz="1300">
                <a:solidFill>
                  <a:schemeClr val="dk1"/>
                </a:solidFill>
              </a:rPr>
              <a:t>he average salary is calculated by adding up the salaries of a group of employees and then dividing the total by the number of employees.</a:t>
            </a:r>
            <a:endParaRPr sz="1300">
              <a:solidFill>
                <a:schemeClr val="dk1"/>
              </a:solidFill>
            </a:endParaRPr>
          </a:p>
          <a:p>
            <a:pPr indent="0" lvl="0" marL="0" rtl="0" algn="l">
              <a:spcBef>
                <a:spcPts val="1200"/>
              </a:spcBef>
              <a:spcAft>
                <a:spcPts val="0"/>
              </a:spcAft>
              <a:buClr>
                <a:schemeClr val="dk1"/>
              </a:buClr>
              <a:buSzPts val="1100"/>
              <a:buFont typeface="Arial"/>
              <a:buNone/>
            </a:pPr>
            <a:r>
              <a:rPr b="1" lang="en-GB" sz="1300">
                <a:solidFill>
                  <a:schemeClr val="dk1"/>
                </a:solidFill>
              </a:rPr>
              <a:t>Your Task:</a:t>
            </a:r>
            <a:r>
              <a:rPr lang="en-GB" sz="1300">
                <a:solidFill>
                  <a:schemeClr val="dk1"/>
                </a:solidFill>
              </a:rPr>
              <a:t> What is the average salary offered by this company? Use Excel functions to calculate this.</a:t>
            </a:r>
            <a:endParaRPr>
              <a:solidFill>
                <a:schemeClr val="dk1"/>
              </a:solidFill>
              <a:highlight>
                <a:schemeClr val="lt1"/>
              </a:highlight>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pic>
        <p:nvPicPr>
          <p:cNvPr id="805" name="Google Shape;805;p50"/>
          <p:cNvPicPr preferRelativeResize="0"/>
          <p:nvPr/>
        </p:nvPicPr>
        <p:blipFill rotWithShape="1">
          <a:blip r:embed="rId4">
            <a:alphaModFix/>
          </a:blip>
          <a:srcRect b="17032" l="32747" r="25080" t="35968"/>
          <a:stretch/>
        </p:blipFill>
        <p:spPr>
          <a:xfrm>
            <a:off x="2228425" y="1864775"/>
            <a:ext cx="4919348" cy="28685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grpSp>
        <p:nvGrpSpPr>
          <p:cNvPr id="810" name="Google Shape;810;p51"/>
          <p:cNvGrpSpPr/>
          <p:nvPr/>
        </p:nvGrpSpPr>
        <p:grpSpPr>
          <a:xfrm>
            <a:off x="8646558" y="223789"/>
            <a:ext cx="198687" cy="73527"/>
            <a:chOff x="0" y="-38100"/>
            <a:chExt cx="128243" cy="47458"/>
          </a:xfrm>
        </p:grpSpPr>
        <p:sp>
          <p:nvSpPr>
            <p:cNvPr id="811" name="Google Shape;811;p51"/>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812" name="Google Shape;812;p51"/>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13" name="Google Shape;813;p51"/>
          <p:cNvGrpSpPr/>
          <p:nvPr/>
        </p:nvGrpSpPr>
        <p:grpSpPr>
          <a:xfrm>
            <a:off x="8646558" y="269840"/>
            <a:ext cx="198687" cy="73527"/>
            <a:chOff x="0" y="-38100"/>
            <a:chExt cx="128243" cy="47458"/>
          </a:xfrm>
        </p:grpSpPr>
        <p:sp>
          <p:nvSpPr>
            <p:cNvPr id="814" name="Google Shape;814;p51"/>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815" name="Google Shape;815;p51"/>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816" name="Google Shape;816;p51"/>
          <p:cNvSpPr/>
          <p:nvPr/>
        </p:nvSpPr>
        <p:spPr>
          <a:xfrm>
            <a:off x="412915" y="395724"/>
            <a:ext cx="137214" cy="130010"/>
          </a:xfrm>
          <a:custGeom>
            <a:rect b="b" l="l" r="r" t="t"/>
            <a:pathLst>
              <a:path extrusionOk="0" h="260019" w="274427">
                <a:moveTo>
                  <a:pt x="0" y="0"/>
                </a:moveTo>
                <a:lnTo>
                  <a:pt x="274427" y="0"/>
                </a:lnTo>
                <a:lnTo>
                  <a:pt x="274427" y="260020"/>
                </a:lnTo>
                <a:lnTo>
                  <a:pt x="0" y="260020"/>
                </a:lnTo>
                <a:lnTo>
                  <a:pt x="0" y="0"/>
                </a:lnTo>
                <a:close/>
              </a:path>
            </a:pathLst>
          </a:custGeom>
          <a:blipFill rotWithShape="1">
            <a:blip r:embed="rId3">
              <a:alphaModFix/>
            </a:blip>
            <a:stretch>
              <a:fillRect b="0" l="0" r="0" t="0"/>
            </a:stretch>
          </a:blipFill>
          <a:ln>
            <a:noFill/>
          </a:ln>
        </p:spPr>
      </p:sp>
      <p:grpSp>
        <p:nvGrpSpPr>
          <p:cNvPr id="817" name="Google Shape;817;p51"/>
          <p:cNvGrpSpPr/>
          <p:nvPr/>
        </p:nvGrpSpPr>
        <p:grpSpPr>
          <a:xfrm>
            <a:off x="9088966" y="4226547"/>
            <a:ext cx="55243" cy="402651"/>
            <a:chOff x="0" y="-38100"/>
            <a:chExt cx="29100" cy="212100"/>
          </a:xfrm>
        </p:grpSpPr>
        <p:sp>
          <p:nvSpPr>
            <p:cNvPr id="818" name="Google Shape;818;p51"/>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819" name="Google Shape;819;p51"/>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820" name="Google Shape;820;p51"/>
          <p:cNvSpPr txBox="1"/>
          <p:nvPr/>
        </p:nvSpPr>
        <p:spPr>
          <a:xfrm>
            <a:off x="707825" y="188750"/>
            <a:ext cx="48603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300">
                <a:solidFill>
                  <a:schemeClr val="dk1"/>
                </a:solidFill>
                <a:latin typeface="Calibri"/>
                <a:ea typeface="Calibri"/>
                <a:cs typeface="Calibri"/>
                <a:sym typeface="Calibri"/>
              </a:rPr>
              <a:t>Hiring Process </a:t>
            </a:r>
            <a:r>
              <a:rPr b="1" lang="en-GB" sz="2300">
                <a:solidFill>
                  <a:schemeClr val="dk1"/>
                </a:solidFill>
                <a:latin typeface="Calibri"/>
                <a:ea typeface="Calibri"/>
                <a:cs typeface="Calibri"/>
                <a:sym typeface="Calibri"/>
              </a:rPr>
              <a:t>Analytics </a:t>
            </a:r>
            <a:endParaRPr b="1" sz="2300">
              <a:solidFill>
                <a:schemeClr val="dk1"/>
              </a:solidFill>
              <a:latin typeface="Calibri"/>
              <a:ea typeface="Calibri"/>
              <a:cs typeface="Calibri"/>
              <a:sym typeface="Calibri"/>
            </a:endParaRPr>
          </a:p>
        </p:txBody>
      </p:sp>
      <p:grpSp>
        <p:nvGrpSpPr>
          <p:cNvPr id="821" name="Google Shape;821;p51"/>
          <p:cNvGrpSpPr/>
          <p:nvPr/>
        </p:nvGrpSpPr>
        <p:grpSpPr>
          <a:xfrm>
            <a:off x="844022" y="613174"/>
            <a:ext cx="1068054" cy="96259"/>
            <a:chOff x="0" y="-38100"/>
            <a:chExt cx="274578" cy="50700"/>
          </a:xfrm>
        </p:grpSpPr>
        <p:sp>
          <p:nvSpPr>
            <p:cNvPr id="822" name="Google Shape;822;p51"/>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23" name="Google Shape;823;p51"/>
            <p:cNvSpPr txBox="1"/>
            <p:nvPr/>
          </p:nvSpPr>
          <p:spPr>
            <a:xfrm>
              <a:off x="0" y="-38100"/>
              <a:ext cx="274500" cy="5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24" name="Google Shape;824;p51"/>
          <p:cNvGrpSpPr/>
          <p:nvPr/>
        </p:nvGrpSpPr>
        <p:grpSpPr>
          <a:xfrm>
            <a:off x="6063597" y="2684896"/>
            <a:ext cx="3080273" cy="2482093"/>
            <a:chOff x="5492000" y="2140675"/>
            <a:chExt cx="3652209" cy="2873125"/>
          </a:xfrm>
        </p:grpSpPr>
        <p:grpSp>
          <p:nvGrpSpPr>
            <p:cNvPr id="825" name="Google Shape;825;p51"/>
            <p:cNvGrpSpPr/>
            <p:nvPr/>
          </p:nvGrpSpPr>
          <p:grpSpPr>
            <a:xfrm>
              <a:off x="9088966" y="4226547"/>
              <a:ext cx="55243" cy="402651"/>
              <a:chOff x="0" y="-38100"/>
              <a:chExt cx="29100" cy="212100"/>
            </a:xfrm>
          </p:grpSpPr>
          <p:sp>
            <p:nvSpPr>
              <p:cNvPr id="826" name="Google Shape;826;p51"/>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827" name="Google Shape;827;p51"/>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828" name="Google Shape;828;p51"/>
            <p:cNvSpPr/>
            <p:nvPr/>
          </p:nvSpPr>
          <p:spPr>
            <a:xfrm>
              <a:off x="8594600" y="2140675"/>
              <a:ext cx="342000" cy="28194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29" name="Google Shape;829;p51"/>
            <p:cNvSpPr/>
            <p:nvPr/>
          </p:nvSpPr>
          <p:spPr>
            <a:xfrm>
              <a:off x="5492000" y="4730600"/>
              <a:ext cx="3432900" cy="2832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
        <p:nvSpPr>
          <p:cNvPr id="830" name="Google Shape;830;p51"/>
          <p:cNvSpPr txBox="1"/>
          <p:nvPr/>
        </p:nvSpPr>
        <p:spPr>
          <a:xfrm>
            <a:off x="550125" y="825825"/>
            <a:ext cx="6783300" cy="106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300">
                <a:solidFill>
                  <a:schemeClr val="dk1"/>
                </a:solidFill>
              </a:rPr>
              <a:t>Class intervals represent ranges of values, in this case, salary ranges. The class interval is the difference between the upper and lower limits of a class.</a:t>
            </a:r>
            <a:endParaRPr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GB" sz="1300">
                <a:solidFill>
                  <a:schemeClr val="dk1"/>
                </a:solidFill>
              </a:rPr>
              <a:t>Your Task:</a:t>
            </a:r>
            <a:r>
              <a:rPr lang="en-GB" sz="1300">
                <a:solidFill>
                  <a:schemeClr val="dk1"/>
                </a:solidFill>
              </a:rPr>
              <a:t> Create class intervals for the salaries in the company. This will help you understand the salary distribution.</a:t>
            </a:r>
            <a:endParaRPr sz="1300">
              <a:solidFill>
                <a:schemeClr val="dk1"/>
              </a:solidFill>
            </a:endParaRPr>
          </a:p>
          <a:p>
            <a:pPr indent="0" lvl="0" marL="0" rtl="0" algn="l">
              <a:spcBef>
                <a:spcPts val="0"/>
              </a:spcBef>
              <a:spcAft>
                <a:spcPts val="0"/>
              </a:spcAft>
              <a:buNone/>
            </a:pPr>
            <a:r>
              <a:t/>
            </a:r>
            <a:endParaRPr>
              <a:solidFill>
                <a:schemeClr val="dk1"/>
              </a:solidFill>
              <a:highlight>
                <a:schemeClr val="lt1"/>
              </a:highlight>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pic>
        <p:nvPicPr>
          <p:cNvPr id="831" name="Google Shape;831;p51"/>
          <p:cNvPicPr preferRelativeResize="0"/>
          <p:nvPr/>
        </p:nvPicPr>
        <p:blipFill rotWithShape="1">
          <a:blip r:embed="rId4">
            <a:alphaModFix/>
          </a:blip>
          <a:srcRect b="22864" l="3935" r="36065" t="37183"/>
          <a:stretch/>
        </p:blipFill>
        <p:spPr>
          <a:xfrm>
            <a:off x="1186925" y="2061650"/>
            <a:ext cx="7175175" cy="26858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grpSp>
        <p:nvGrpSpPr>
          <p:cNvPr id="836" name="Google Shape;836;p52"/>
          <p:cNvGrpSpPr/>
          <p:nvPr/>
        </p:nvGrpSpPr>
        <p:grpSpPr>
          <a:xfrm>
            <a:off x="8646558" y="223789"/>
            <a:ext cx="198687" cy="73527"/>
            <a:chOff x="0" y="-38100"/>
            <a:chExt cx="128243" cy="47458"/>
          </a:xfrm>
        </p:grpSpPr>
        <p:sp>
          <p:nvSpPr>
            <p:cNvPr id="837" name="Google Shape;837;p52"/>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838" name="Google Shape;838;p52"/>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39" name="Google Shape;839;p52"/>
          <p:cNvGrpSpPr/>
          <p:nvPr/>
        </p:nvGrpSpPr>
        <p:grpSpPr>
          <a:xfrm>
            <a:off x="8646558" y="269840"/>
            <a:ext cx="198687" cy="73527"/>
            <a:chOff x="0" y="-38100"/>
            <a:chExt cx="128243" cy="47458"/>
          </a:xfrm>
        </p:grpSpPr>
        <p:sp>
          <p:nvSpPr>
            <p:cNvPr id="840" name="Google Shape;840;p52"/>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841" name="Google Shape;841;p52"/>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842" name="Google Shape;842;p52"/>
          <p:cNvSpPr/>
          <p:nvPr/>
        </p:nvSpPr>
        <p:spPr>
          <a:xfrm>
            <a:off x="412915" y="395724"/>
            <a:ext cx="137214" cy="130010"/>
          </a:xfrm>
          <a:custGeom>
            <a:rect b="b" l="l" r="r" t="t"/>
            <a:pathLst>
              <a:path extrusionOk="0" h="260019" w="274427">
                <a:moveTo>
                  <a:pt x="0" y="0"/>
                </a:moveTo>
                <a:lnTo>
                  <a:pt x="274427" y="0"/>
                </a:lnTo>
                <a:lnTo>
                  <a:pt x="274427" y="260020"/>
                </a:lnTo>
                <a:lnTo>
                  <a:pt x="0" y="260020"/>
                </a:lnTo>
                <a:lnTo>
                  <a:pt x="0" y="0"/>
                </a:lnTo>
                <a:close/>
              </a:path>
            </a:pathLst>
          </a:custGeom>
          <a:blipFill rotWithShape="1">
            <a:blip r:embed="rId3">
              <a:alphaModFix/>
            </a:blip>
            <a:stretch>
              <a:fillRect b="0" l="0" r="0" t="0"/>
            </a:stretch>
          </a:blipFill>
          <a:ln>
            <a:noFill/>
          </a:ln>
        </p:spPr>
      </p:sp>
      <p:grpSp>
        <p:nvGrpSpPr>
          <p:cNvPr id="843" name="Google Shape;843;p52"/>
          <p:cNvGrpSpPr/>
          <p:nvPr/>
        </p:nvGrpSpPr>
        <p:grpSpPr>
          <a:xfrm>
            <a:off x="9088966" y="4226547"/>
            <a:ext cx="55243" cy="402651"/>
            <a:chOff x="0" y="-38100"/>
            <a:chExt cx="29100" cy="212100"/>
          </a:xfrm>
        </p:grpSpPr>
        <p:sp>
          <p:nvSpPr>
            <p:cNvPr id="844" name="Google Shape;844;p52"/>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845" name="Google Shape;845;p52"/>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846" name="Google Shape;846;p52"/>
          <p:cNvSpPr txBox="1"/>
          <p:nvPr/>
        </p:nvSpPr>
        <p:spPr>
          <a:xfrm>
            <a:off x="707825" y="188750"/>
            <a:ext cx="48603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300">
                <a:solidFill>
                  <a:schemeClr val="dk1"/>
                </a:solidFill>
                <a:latin typeface="Calibri"/>
                <a:ea typeface="Calibri"/>
                <a:cs typeface="Calibri"/>
                <a:sym typeface="Calibri"/>
              </a:rPr>
              <a:t>Hiring Process Analytics </a:t>
            </a:r>
            <a:endParaRPr b="1" sz="2300">
              <a:solidFill>
                <a:schemeClr val="dk1"/>
              </a:solidFill>
              <a:latin typeface="Calibri"/>
              <a:ea typeface="Calibri"/>
              <a:cs typeface="Calibri"/>
              <a:sym typeface="Calibri"/>
            </a:endParaRPr>
          </a:p>
        </p:txBody>
      </p:sp>
      <p:grpSp>
        <p:nvGrpSpPr>
          <p:cNvPr id="847" name="Google Shape;847;p52"/>
          <p:cNvGrpSpPr/>
          <p:nvPr/>
        </p:nvGrpSpPr>
        <p:grpSpPr>
          <a:xfrm>
            <a:off x="844022" y="613174"/>
            <a:ext cx="1068054" cy="96259"/>
            <a:chOff x="0" y="-38100"/>
            <a:chExt cx="274578" cy="50700"/>
          </a:xfrm>
        </p:grpSpPr>
        <p:sp>
          <p:nvSpPr>
            <p:cNvPr id="848" name="Google Shape;848;p52"/>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49" name="Google Shape;849;p52"/>
            <p:cNvSpPr txBox="1"/>
            <p:nvPr/>
          </p:nvSpPr>
          <p:spPr>
            <a:xfrm>
              <a:off x="0" y="-38100"/>
              <a:ext cx="274500" cy="5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50" name="Google Shape;850;p52"/>
          <p:cNvGrpSpPr/>
          <p:nvPr/>
        </p:nvGrpSpPr>
        <p:grpSpPr>
          <a:xfrm>
            <a:off x="6063597" y="2684896"/>
            <a:ext cx="3080273" cy="2482093"/>
            <a:chOff x="5492000" y="2140675"/>
            <a:chExt cx="3652209" cy="2873125"/>
          </a:xfrm>
        </p:grpSpPr>
        <p:grpSp>
          <p:nvGrpSpPr>
            <p:cNvPr id="851" name="Google Shape;851;p52"/>
            <p:cNvGrpSpPr/>
            <p:nvPr/>
          </p:nvGrpSpPr>
          <p:grpSpPr>
            <a:xfrm>
              <a:off x="9088966" y="4226547"/>
              <a:ext cx="55243" cy="402651"/>
              <a:chOff x="0" y="-38100"/>
              <a:chExt cx="29100" cy="212100"/>
            </a:xfrm>
          </p:grpSpPr>
          <p:sp>
            <p:nvSpPr>
              <p:cNvPr id="852" name="Google Shape;852;p52"/>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853" name="Google Shape;853;p52"/>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854" name="Google Shape;854;p52"/>
            <p:cNvSpPr/>
            <p:nvPr/>
          </p:nvSpPr>
          <p:spPr>
            <a:xfrm>
              <a:off x="8594600" y="2140675"/>
              <a:ext cx="342000" cy="28194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55" name="Google Shape;855;p52"/>
            <p:cNvSpPr/>
            <p:nvPr/>
          </p:nvSpPr>
          <p:spPr>
            <a:xfrm>
              <a:off x="5492000" y="4730600"/>
              <a:ext cx="3432900" cy="2832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
        <p:nvSpPr>
          <p:cNvPr id="856" name="Google Shape;856;p52"/>
          <p:cNvSpPr txBox="1"/>
          <p:nvPr/>
        </p:nvSpPr>
        <p:spPr>
          <a:xfrm>
            <a:off x="550125" y="825825"/>
            <a:ext cx="6783300" cy="106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300">
                <a:solidFill>
                  <a:schemeClr val="dk1"/>
                </a:solidFill>
              </a:rPr>
              <a:t>Visualizing data through charts and plots is a crucial part of data analysis.</a:t>
            </a:r>
            <a:endParaRPr sz="1300">
              <a:solidFill>
                <a:schemeClr val="dk1"/>
              </a:solidFill>
            </a:endParaRPr>
          </a:p>
          <a:p>
            <a:pPr indent="0" lvl="0" marL="0" rtl="0" algn="l">
              <a:lnSpc>
                <a:spcPct val="115000"/>
              </a:lnSpc>
              <a:spcBef>
                <a:spcPts val="1200"/>
              </a:spcBef>
              <a:spcAft>
                <a:spcPts val="0"/>
              </a:spcAft>
              <a:buNone/>
            </a:pPr>
            <a:r>
              <a:rPr b="1" lang="en-GB" sz="1300">
                <a:solidFill>
                  <a:schemeClr val="dk1"/>
                </a:solidFill>
              </a:rPr>
              <a:t>Your Task:</a:t>
            </a:r>
            <a:r>
              <a:rPr lang="en-GB" sz="1300">
                <a:solidFill>
                  <a:schemeClr val="dk1"/>
                </a:solidFill>
              </a:rPr>
              <a:t> Use a pie chart, bar graph, or any other suitable visualization to show the proportion of people working in different departments.</a:t>
            </a:r>
            <a:endParaRPr sz="1100">
              <a:solidFill>
                <a:srgbClr val="343432"/>
              </a:solidFill>
            </a:endParaRPr>
          </a:p>
          <a:p>
            <a:pPr indent="0" lvl="0" marL="0" rtl="0" algn="l">
              <a:lnSpc>
                <a:spcPct val="115000"/>
              </a:lnSpc>
              <a:spcBef>
                <a:spcPts val="1200"/>
              </a:spcBef>
              <a:spcAft>
                <a:spcPts val="0"/>
              </a:spcAft>
              <a:buNone/>
            </a:pPr>
            <a:r>
              <a:t/>
            </a:r>
            <a:endParaRPr sz="1300">
              <a:solidFill>
                <a:schemeClr val="dk1"/>
              </a:solidFill>
            </a:endParaRPr>
          </a:p>
          <a:p>
            <a:pPr indent="0" lvl="0" marL="0" rtl="0" algn="l">
              <a:spcBef>
                <a:spcPts val="0"/>
              </a:spcBef>
              <a:spcAft>
                <a:spcPts val="0"/>
              </a:spcAft>
              <a:buNone/>
            </a:pPr>
            <a:r>
              <a:t/>
            </a:r>
            <a:endParaRPr>
              <a:solidFill>
                <a:schemeClr val="dk1"/>
              </a:solidFill>
              <a:highlight>
                <a:schemeClr val="lt1"/>
              </a:highlight>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pic>
        <p:nvPicPr>
          <p:cNvPr id="857" name="Google Shape;857;p52"/>
          <p:cNvPicPr preferRelativeResize="0"/>
          <p:nvPr/>
        </p:nvPicPr>
        <p:blipFill rotWithShape="1">
          <a:blip r:embed="rId4">
            <a:alphaModFix/>
          </a:blip>
          <a:srcRect b="20395" l="27559" r="35586" t="36467"/>
          <a:stretch/>
        </p:blipFill>
        <p:spPr>
          <a:xfrm>
            <a:off x="1746925" y="1835975"/>
            <a:ext cx="4922576" cy="30008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grpSp>
        <p:nvGrpSpPr>
          <p:cNvPr id="862" name="Google Shape;862;p53"/>
          <p:cNvGrpSpPr/>
          <p:nvPr/>
        </p:nvGrpSpPr>
        <p:grpSpPr>
          <a:xfrm>
            <a:off x="8646558" y="223789"/>
            <a:ext cx="198687" cy="73527"/>
            <a:chOff x="0" y="-38100"/>
            <a:chExt cx="128243" cy="47458"/>
          </a:xfrm>
        </p:grpSpPr>
        <p:sp>
          <p:nvSpPr>
            <p:cNvPr id="863" name="Google Shape;863;p53"/>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864" name="Google Shape;864;p53"/>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65" name="Google Shape;865;p53"/>
          <p:cNvGrpSpPr/>
          <p:nvPr/>
        </p:nvGrpSpPr>
        <p:grpSpPr>
          <a:xfrm>
            <a:off x="8646558" y="269840"/>
            <a:ext cx="198687" cy="73527"/>
            <a:chOff x="0" y="-38100"/>
            <a:chExt cx="128243" cy="47458"/>
          </a:xfrm>
        </p:grpSpPr>
        <p:sp>
          <p:nvSpPr>
            <p:cNvPr id="866" name="Google Shape;866;p53"/>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867" name="Google Shape;867;p53"/>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868" name="Google Shape;868;p53"/>
          <p:cNvSpPr/>
          <p:nvPr/>
        </p:nvSpPr>
        <p:spPr>
          <a:xfrm>
            <a:off x="412915" y="395724"/>
            <a:ext cx="137214" cy="130010"/>
          </a:xfrm>
          <a:custGeom>
            <a:rect b="b" l="l" r="r" t="t"/>
            <a:pathLst>
              <a:path extrusionOk="0" h="260019" w="274427">
                <a:moveTo>
                  <a:pt x="0" y="0"/>
                </a:moveTo>
                <a:lnTo>
                  <a:pt x="274427" y="0"/>
                </a:lnTo>
                <a:lnTo>
                  <a:pt x="274427" y="260020"/>
                </a:lnTo>
                <a:lnTo>
                  <a:pt x="0" y="260020"/>
                </a:lnTo>
                <a:lnTo>
                  <a:pt x="0" y="0"/>
                </a:lnTo>
                <a:close/>
              </a:path>
            </a:pathLst>
          </a:custGeom>
          <a:blipFill rotWithShape="1">
            <a:blip r:embed="rId3">
              <a:alphaModFix/>
            </a:blip>
            <a:stretch>
              <a:fillRect b="0" l="0" r="0" t="0"/>
            </a:stretch>
          </a:blipFill>
          <a:ln>
            <a:noFill/>
          </a:ln>
        </p:spPr>
      </p:sp>
      <p:grpSp>
        <p:nvGrpSpPr>
          <p:cNvPr id="869" name="Google Shape;869;p53"/>
          <p:cNvGrpSpPr/>
          <p:nvPr/>
        </p:nvGrpSpPr>
        <p:grpSpPr>
          <a:xfrm>
            <a:off x="9088966" y="4226547"/>
            <a:ext cx="55243" cy="402651"/>
            <a:chOff x="0" y="-38100"/>
            <a:chExt cx="29100" cy="212100"/>
          </a:xfrm>
        </p:grpSpPr>
        <p:sp>
          <p:nvSpPr>
            <p:cNvPr id="870" name="Google Shape;870;p53"/>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871" name="Google Shape;871;p53"/>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872" name="Google Shape;872;p53"/>
          <p:cNvSpPr txBox="1"/>
          <p:nvPr/>
        </p:nvSpPr>
        <p:spPr>
          <a:xfrm>
            <a:off x="707825" y="188750"/>
            <a:ext cx="48603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300">
                <a:solidFill>
                  <a:schemeClr val="dk1"/>
                </a:solidFill>
                <a:latin typeface="Calibri"/>
                <a:ea typeface="Calibri"/>
                <a:cs typeface="Calibri"/>
                <a:sym typeface="Calibri"/>
              </a:rPr>
              <a:t>Hiring Process Analytics </a:t>
            </a:r>
            <a:endParaRPr b="1" sz="2300">
              <a:solidFill>
                <a:schemeClr val="dk1"/>
              </a:solidFill>
              <a:latin typeface="Calibri"/>
              <a:ea typeface="Calibri"/>
              <a:cs typeface="Calibri"/>
              <a:sym typeface="Calibri"/>
            </a:endParaRPr>
          </a:p>
        </p:txBody>
      </p:sp>
      <p:grpSp>
        <p:nvGrpSpPr>
          <p:cNvPr id="873" name="Google Shape;873;p53"/>
          <p:cNvGrpSpPr/>
          <p:nvPr/>
        </p:nvGrpSpPr>
        <p:grpSpPr>
          <a:xfrm>
            <a:off x="844022" y="613174"/>
            <a:ext cx="1068054" cy="96259"/>
            <a:chOff x="0" y="-38100"/>
            <a:chExt cx="274578" cy="50700"/>
          </a:xfrm>
        </p:grpSpPr>
        <p:sp>
          <p:nvSpPr>
            <p:cNvPr id="874" name="Google Shape;874;p53"/>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75" name="Google Shape;875;p53"/>
            <p:cNvSpPr txBox="1"/>
            <p:nvPr/>
          </p:nvSpPr>
          <p:spPr>
            <a:xfrm>
              <a:off x="0" y="-38100"/>
              <a:ext cx="274500" cy="5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76" name="Google Shape;876;p53"/>
          <p:cNvGrpSpPr/>
          <p:nvPr/>
        </p:nvGrpSpPr>
        <p:grpSpPr>
          <a:xfrm>
            <a:off x="6063597" y="2684896"/>
            <a:ext cx="3080273" cy="2482093"/>
            <a:chOff x="5492000" y="2140675"/>
            <a:chExt cx="3652209" cy="2873125"/>
          </a:xfrm>
        </p:grpSpPr>
        <p:grpSp>
          <p:nvGrpSpPr>
            <p:cNvPr id="877" name="Google Shape;877;p53"/>
            <p:cNvGrpSpPr/>
            <p:nvPr/>
          </p:nvGrpSpPr>
          <p:grpSpPr>
            <a:xfrm>
              <a:off x="9088966" y="4226547"/>
              <a:ext cx="55243" cy="402651"/>
              <a:chOff x="0" y="-38100"/>
              <a:chExt cx="29100" cy="212100"/>
            </a:xfrm>
          </p:grpSpPr>
          <p:sp>
            <p:nvSpPr>
              <p:cNvPr id="878" name="Google Shape;878;p53"/>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879" name="Google Shape;879;p53"/>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880" name="Google Shape;880;p53"/>
            <p:cNvSpPr/>
            <p:nvPr/>
          </p:nvSpPr>
          <p:spPr>
            <a:xfrm>
              <a:off x="8594600" y="2140675"/>
              <a:ext cx="342000" cy="28194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81" name="Google Shape;881;p53"/>
            <p:cNvSpPr/>
            <p:nvPr/>
          </p:nvSpPr>
          <p:spPr>
            <a:xfrm>
              <a:off x="5492000" y="4730600"/>
              <a:ext cx="3432900" cy="2832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
        <p:nvSpPr>
          <p:cNvPr id="882" name="Google Shape;882;p53"/>
          <p:cNvSpPr txBox="1"/>
          <p:nvPr/>
        </p:nvSpPr>
        <p:spPr>
          <a:xfrm>
            <a:off x="550125" y="825825"/>
            <a:ext cx="6783300" cy="106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chemeClr val="dk1"/>
                </a:solidFill>
              </a:rPr>
              <a:t>Different positions within a company often have different tiers or levels.</a:t>
            </a:r>
            <a:endParaRPr>
              <a:solidFill>
                <a:schemeClr val="dk1"/>
              </a:solidFill>
            </a:endParaRPr>
          </a:p>
          <a:p>
            <a:pPr indent="0" lvl="0" marL="0" rtl="0" algn="l">
              <a:lnSpc>
                <a:spcPct val="115000"/>
              </a:lnSpc>
              <a:spcBef>
                <a:spcPts val="1200"/>
              </a:spcBef>
              <a:spcAft>
                <a:spcPts val="0"/>
              </a:spcAft>
              <a:buNone/>
            </a:pPr>
            <a:r>
              <a:rPr b="1" lang="en-GB">
                <a:solidFill>
                  <a:schemeClr val="dk1"/>
                </a:solidFill>
              </a:rPr>
              <a:t>Your Task:</a:t>
            </a:r>
            <a:r>
              <a:rPr lang="en-GB">
                <a:solidFill>
                  <a:schemeClr val="dk1"/>
                </a:solidFill>
              </a:rPr>
              <a:t> Use a chart or graph to represent the different position tiers within the company. This will help you understand the distribution of positions across different tiers.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100">
              <a:solidFill>
                <a:srgbClr val="343432"/>
              </a:solidFill>
            </a:endParaRPr>
          </a:p>
          <a:p>
            <a:pPr indent="0" lvl="0" marL="0" rtl="0" algn="l">
              <a:lnSpc>
                <a:spcPct val="115000"/>
              </a:lnSpc>
              <a:spcBef>
                <a:spcPts val="1200"/>
              </a:spcBef>
              <a:spcAft>
                <a:spcPts val="0"/>
              </a:spcAft>
              <a:buNone/>
            </a:pPr>
            <a:r>
              <a:t/>
            </a:r>
            <a:endParaRPr sz="1300">
              <a:solidFill>
                <a:schemeClr val="dk1"/>
              </a:solidFill>
            </a:endParaRPr>
          </a:p>
          <a:p>
            <a:pPr indent="0" lvl="0" marL="0" rtl="0" algn="l">
              <a:spcBef>
                <a:spcPts val="0"/>
              </a:spcBef>
              <a:spcAft>
                <a:spcPts val="0"/>
              </a:spcAft>
              <a:buNone/>
            </a:pPr>
            <a:r>
              <a:t/>
            </a:r>
            <a:endParaRPr>
              <a:solidFill>
                <a:schemeClr val="dk1"/>
              </a:solidFill>
              <a:highlight>
                <a:schemeClr val="lt1"/>
              </a:highlight>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pic>
        <p:nvPicPr>
          <p:cNvPr id="883" name="Google Shape;883;p53"/>
          <p:cNvPicPr preferRelativeResize="0"/>
          <p:nvPr/>
        </p:nvPicPr>
        <p:blipFill rotWithShape="1">
          <a:blip r:embed="rId4">
            <a:alphaModFix/>
          </a:blip>
          <a:srcRect b="21565" l="28004" r="34601" t="36340"/>
          <a:stretch/>
        </p:blipFill>
        <p:spPr>
          <a:xfrm>
            <a:off x="2263100" y="1993600"/>
            <a:ext cx="5735274" cy="27488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grpSp>
        <p:nvGrpSpPr>
          <p:cNvPr id="172" name="Google Shape;172;p27"/>
          <p:cNvGrpSpPr/>
          <p:nvPr/>
        </p:nvGrpSpPr>
        <p:grpSpPr>
          <a:xfrm>
            <a:off x="8646558" y="223790"/>
            <a:ext cx="198684" cy="73525"/>
            <a:chOff x="0" y="-38100"/>
            <a:chExt cx="128243" cy="47458"/>
          </a:xfrm>
        </p:grpSpPr>
        <p:sp>
          <p:nvSpPr>
            <p:cNvPr id="173" name="Google Shape;173;p27"/>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174" name="Google Shape;174;p27"/>
            <p:cNvSpPr txBox="1"/>
            <p:nvPr/>
          </p:nvSpPr>
          <p:spPr>
            <a:xfrm>
              <a:off x="0" y="-38100"/>
              <a:ext cx="128243" cy="47458"/>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5" name="Google Shape;175;p27"/>
          <p:cNvGrpSpPr/>
          <p:nvPr/>
        </p:nvGrpSpPr>
        <p:grpSpPr>
          <a:xfrm>
            <a:off x="8646558" y="269842"/>
            <a:ext cx="198684" cy="73525"/>
            <a:chOff x="0" y="-38100"/>
            <a:chExt cx="128243" cy="47458"/>
          </a:xfrm>
        </p:grpSpPr>
        <p:sp>
          <p:nvSpPr>
            <p:cNvPr id="176" name="Google Shape;176;p27"/>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177" name="Google Shape;177;p27"/>
            <p:cNvSpPr txBox="1"/>
            <p:nvPr/>
          </p:nvSpPr>
          <p:spPr>
            <a:xfrm>
              <a:off x="0" y="-38100"/>
              <a:ext cx="128243" cy="47458"/>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78" name="Google Shape;178;p27"/>
          <p:cNvSpPr/>
          <p:nvPr/>
        </p:nvSpPr>
        <p:spPr>
          <a:xfrm>
            <a:off x="336715" y="243325"/>
            <a:ext cx="137213" cy="130010"/>
          </a:xfrm>
          <a:custGeom>
            <a:rect b="b" l="l" r="r" t="t"/>
            <a:pathLst>
              <a:path extrusionOk="0" h="260019" w="274427">
                <a:moveTo>
                  <a:pt x="0" y="0"/>
                </a:moveTo>
                <a:lnTo>
                  <a:pt x="274427" y="0"/>
                </a:lnTo>
                <a:lnTo>
                  <a:pt x="274427" y="260020"/>
                </a:lnTo>
                <a:lnTo>
                  <a:pt x="0" y="260020"/>
                </a:lnTo>
                <a:lnTo>
                  <a:pt x="0" y="0"/>
                </a:lnTo>
                <a:close/>
              </a:path>
            </a:pathLst>
          </a:custGeom>
          <a:blipFill rotWithShape="1">
            <a:blip r:embed="rId3">
              <a:alphaModFix/>
            </a:blip>
            <a:stretch>
              <a:fillRect b="0" l="0" r="0" t="0"/>
            </a:stretch>
          </a:blipFill>
          <a:ln>
            <a:noFill/>
          </a:ln>
        </p:spPr>
      </p:sp>
      <p:grpSp>
        <p:nvGrpSpPr>
          <p:cNvPr id="179" name="Google Shape;179;p27"/>
          <p:cNvGrpSpPr/>
          <p:nvPr/>
        </p:nvGrpSpPr>
        <p:grpSpPr>
          <a:xfrm>
            <a:off x="9088966" y="4226546"/>
            <a:ext cx="55034" cy="402604"/>
            <a:chOff x="0" y="-38100"/>
            <a:chExt cx="28989" cy="212072"/>
          </a:xfrm>
        </p:grpSpPr>
        <p:sp>
          <p:nvSpPr>
            <p:cNvPr id="180" name="Google Shape;180;p27"/>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181" name="Google Shape;181;p27"/>
            <p:cNvSpPr txBox="1"/>
            <p:nvPr/>
          </p:nvSpPr>
          <p:spPr>
            <a:xfrm>
              <a:off x="0" y="-38100"/>
              <a:ext cx="28989" cy="212072"/>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2" name="Google Shape;182;p27"/>
          <p:cNvGrpSpPr/>
          <p:nvPr/>
        </p:nvGrpSpPr>
        <p:grpSpPr>
          <a:xfrm>
            <a:off x="913846" y="727324"/>
            <a:ext cx="938288" cy="96151"/>
            <a:chOff x="0" y="-38100"/>
            <a:chExt cx="274578" cy="50643"/>
          </a:xfrm>
        </p:grpSpPr>
        <p:sp>
          <p:nvSpPr>
            <p:cNvPr id="183" name="Google Shape;183;p27"/>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84" name="Google Shape;184;p27"/>
            <p:cNvSpPr txBox="1"/>
            <p:nvPr/>
          </p:nvSpPr>
          <p:spPr>
            <a:xfrm>
              <a:off x="0" y="-38100"/>
              <a:ext cx="274578" cy="5064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85" name="Google Shape;185;p27"/>
          <p:cNvSpPr txBox="1"/>
          <p:nvPr/>
        </p:nvSpPr>
        <p:spPr>
          <a:xfrm>
            <a:off x="866649" y="373325"/>
            <a:ext cx="2785500" cy="354000"/>
          </a:xfrm>
          <a:prstGeom prst="rect">
            <a:avLst/>
          </a:prstGeom>
          <a:noFill/>
          <a:ln>
            <a:noFill/>
          </a:ln>
        </p:spPr>
        <p:txBody>
          <a:bodyPr anchorCtr="0" anchor="t" bIns="0" lIns="0" spcFirstLastPara="1" rIns="0" wrap="square" tIns="0">
            <a:spAutoFit/>
          </a:bodyPr>
          <a:lstStyle/>
          <a:p>
            <a:pPr indent="0" lvl="0" marL="0" marR="0" rtl="0" algn="l">
              <a:lnSpc>
                <a:spcPct val="117017"/>
              </a:lnSpc>
              <a:spcBef>
                <a:spcPts val="0"/>
              </a:spcBef>
              <a:spcAft>
                <a:spcPts val="0"/>
              </a:spcAft>
              <a:buNone/>
            </a:pPr>
            <a:r>
              <a:rPr b="1" lang="en-GB" sz="2300">
                <a:solidFill>
                  <a:srgbClr val="1F2020"/>
                </a:solidFill>
                <a:latin typeface="Poppins"/>
                <a:ea typeface="Poppins"/>
                <a:cs typeface="Poppins"/>
                <a:sym typeface="Poppins"/>
              </a:rPr>
              <a:t>Table of Contents</a:t>
            </a:r>
            <a:endParaRPr sz="700"/>
          </a:p>
        </p:txBody>
      </p:sp>
      <p:grpSp>
        <p:nvGrpSpPr>
          <p:cNvPr id="186" name="Google Shape;186;p27"/>
          <p:cNvGrpSpPr/>
          <p:nvPr/>
        </p:nvGrpSpPr>
        <p:grpSpPr>
          <a:xfrm rot="10800000">
            <a:off x="-12" y="8"/>
            <a:ext cx="3652209" cy="2873125"/>
            <a:chOff x="5492000" y="2140675"/>
            <a:chExt cx="3652209" cy="2873125"/>
          </a:xfrm>
        </p:grpSpPr>
        <p:grpSp>
          <p:nvGrpSpPr>
            <p:cNvPr id="187" name="Google Shape;187;p27"/>
            <p:cNvGrpSpPr/>
            <p:nvPr/>
          </p:nvGrpSpPr>
          <p:grpSpPr>
            <a:xfrm>
              <a:off x="9088966" y="4226547"/>
              <a:ext cx="55243" cy="402651"/>
              <a:chOff x="0" y="-38100"/>
              <a:chExt cx="29100" cy="212100"/>
            </a:xfrm>
          </p:grpSpPr>
          <p:sp>
            <p:nvSpPr>
              <p:cNvPr id="188" name="Google Shape;188;p27"/>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189" name="Google Shape;189;p27"/>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90" name="Google Shape;190;p27"/>
            <p:cNvSpPr/>
            <p:nvPr/>
          </p:nvSpPr>
          <p:spPr>
            <a:xfrm>
              <a:off x="8594600" y="2140675"/>
              <a:ext cx="342000" cy="28194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91" name="Google Shape;191;p27"/>
            <p:cNvSpPr/>
            <p:nvPr/>
          </p:nvSpPr>
          <p:spPr>
            <a:xfrm>
              <a:off x="5492000" y="4730600"/>
              <a:ext cx="3432900" cy="2832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
        <p:nvSpPr>
          <p:cNvPr id="192" name="Google Shape;192;p27"/>
          <p:cNvSpPr txBox="1"/>
          <p:nvPr/>
        </p:nvSpPr>
        <p:spPr>
          <a:xfrm>
            <a:off x="866650" y="905723"/>
            <a:ext cx="7762500" cy="8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Calibri"/>
                <a:ea typeface="Calibri"/>
                <a:cs typeface="Calibri"/>
                <a:sym typeface="Calibri"/>
              </a:rPr>
              <a:t>1. Data Analytics in Everyday life       ------------------------------------------------------   5-9  </a:t>
            </a:r>
            <a:endParaRPr b="1" sz="1600">
              <a:solidFill>
                <a:schemeClr val="dk1"/>
              </a:solidFill>
              <a:latin typeface="Calibri"/>
              <a:ea typeface="Calibri"/>
              <a:cs typeface="Calibri"/>
              <a:sym typeface="Calibri"/>
            </a:endParaRPr>
          </a:p>
          <a:p>
            <a:pPr indent="0" lvl="0" marL="0" rtl="0" algn="l">
              <a:spcBef>
                <a:spcPts val="0"/>
              </a:spcBef>
              <a:spcAft>
                <a:spcPts val="0"/>
              </a:spcAft>
              <a:buNone/>
            </a:pPr>
            <a:r>
              <a:rPr b="1" lang="en-GB" sz="1600">
                <a:solidFill>
                  <a:schemeClr val="dk1"/>
                </a:solidFill>
                <a:latin typeface="Calibri"/>
                <a:ea typeface="Calibri"/>
                <a:cs typeface="Calibri"/>
                <a:sym typeface="Calibri"/>
              </a:rPr>
              <a:t>      </a:t>
            </a:r>
            <a:r>
              <a:rPr b="1" lang="en-GB" sz="1200">
                <a:solidFill>
                  <a:schemeClr val="dk1"/>
                </a:solidFill>
                <a:latin typeface="Calibri"/>
                <a:ea typeface="Calibri"/>
                <a:cs typeface="Calibri"/>
                <a:sym typeface="Calibri"/>
              </a:rPr>
              <a:t> </a:t>
            </a:r>
            <a:r>
              <a:rPr lang="en-GB" sz="1200">
                <a:solidFill>
                  <a:schemeClr val="dk1"/>
                </a:solidFill>
                <a:latin typeface="Calibri"/>
                <a:ea typeface="Calibri"/>
                <a:cs typeface="Calibri"/>
                <a:sym typeface="Calibri"/>
              </a:rPr>
              <a:t> Found the best online certification program using data analytics and explaining it with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GB" sz="1200">
                <a:solidFill>
                  <a:schemeClr val="dk1"/>
                </a:solidFill>
                <a:latin typeface="Calibri"/>
                <a:ea typeface="Calibri"/>
                <a:cs typeface="Calibri"/>
                <a:sym typeface="Calibri"/>
              </a:rPr>
              <a:t>        six steps data analytics process i.e. plan, prepare, process, analyze, share and act</a:t>
            </a:r>
            <a:endParaRPr sz="1200">
              <a:solidFill>
                <a:schemeClr val="dk1"/>
              </a:solidFill>
              <a:latin typeface="Calibri"/>
              <a:ea typeface="Calibri"/>
              <a:cs typeface="Calibri"/>
              <a:sym typeface="Calibri"/>
            </a:endParaRPr>
          </a:p>
        </p:txBody>
      </p:sp>
      <p:sp>
        <p:nvSpPr>
          <p:cNvPr id="193" name="Google Shape;193;p27"/>
          <p:cNvSpPr txBox="1"/>
          <p:nvPr/>
        </p:nvSpPr>
        <p:spPr>
          <a:xfrm>
            <a:off x="771300" y="1749313"/>
            <a:ext cx="7762500" cy="81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Calibri"/>
                <a:ea typeface="Calibri"/>
                <a:cs typeface="Calibri"/>
                <a:sym typeface="Calibri"/>
              </a:rPr>
              <a:t>2. Instagram User Analytics                   </a:t>
            </a:r>
            <a:r>
              <a:rPr b="1" lang="en-GB" sz="1600">
                <a:solidFill>
                  <a:schemeClr val="dk1"/>
                </a:solidFill>
                <a:latin typeface="Calibri"/>
                <a:ea typeface="Calibri"/>
                <a:cs typeface="Calibri"/>
                <a:sym typeface="Calibri"/>
              </a:rPr>
              <a:t>-------------------------------------------------------  10-15</a:t>
            </a:r>
            <a:endParaRPr b="1" sz="1600">
              <a:solidFill>
                <a:schemeClr val="dk1"/>
              </a:solidFill>
              <a:latin typeface="Calibri"/>
              <a:ea typeface="Calibri"/>
              <a:cs typeface="Calibri"/>
              <a:sym typeface="Calibri"/>
            </a:endParaRPr>
          </a:p>
          <a:p>
            <a:pPr indent="0" lvl="0" marL="0" rtl="0" algn="l">
              <a:spcBef>
                <a:spcPts val="0"/>
              </a:spcBef>
              <a:spcAft>
                <a:spcPts val="0"/>
              </a:spcAft>
              <a:buNone/>
            </a:pPr>
            <a:r>
              <a:rPr lang="en-GB" sz="1300">
                <a:solidFill>
                  <a:schemeClr val="dk1"/>
                </a:solidFill>
                <a:latin typeface="Calibri"/>
                <a:ea typeface="Calibri"/>
                <a:cs typeface="Calibri"/>
                <a:sym typeface="Calibri"/>
              </a:rPr>
              <a:t>        </a:t>
            </a:r>
            <a:r>
              <a:rPr lang="en-GB" sz="1200">
                <a:solidFill>
                  <a:schemeClr val="dk1"/>
                </a:solidFill>
                <a:latin typeface="Calibri"/>
                <a:ea typeface="Calibri"/>
                <a:cs typeface="Calibri"/>
                <a:sym typeface="Calibri"/>
              </a:rPr>
              <a:t>   • Find business insights that can be used by teams across the business to launch a new marketing campaign, decide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GB" sz="1200">
                <a:solidFill>
                  <a:schemeClr val="dk1"/>
                </a:solidFill>
                <a:latin typeface="Calibri"/>
                <a:ea typeface="Calibri"/>
                <a:cs typeface="Calibri"/>
                <a:sym typeface="Calibri"/>
              </a:rPr>
              <a:t>             on features to build for the app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GB" sz="1200">
                <a:solidFill>
                  <a:schemeClr val="dk1"/>
                </a:solidFill>
                <a:latin typeface="Calibri"/>
                <a:ea typeface="Calibri"/>
                <a:cs typeface="Calibri"/>
                <a:sym typeface="Calibri"/>
              </a:rPr>
              <a:t>           • measuring user engagement and improving the experience altogether while helping the business grow</a:t>
            </a:r>
            <a:endParaRPr sz="1200">
              <a:solidFill>
                <a:schemeClr val="dk1"/>
              </a:solidFill>
              <a:latin typeface="Calibri"/>
              <a:ea typeface="Calibri"/>
              <a:cs typeface="Calibri"/>
              <a:sym typeface="Calibri"/>
            </a:endParaRPr>
          </a:p>
        </p:txBody>
      </p:sp>
      <p:sp>
        <p:nvSpPr>
          <p:cNvPr id="194" name="Google Shape;194;p27"/>
          <p:cNvSpPr txBox="1"/>
          <p:nvPr/>
        </p:nvSpPr>
        <p:spPr>
          <a:xfrm>
            <a:off x="771300" y="2660238"/>
            <a:ext cx="7762500" cy="9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Calibri"/>
                <a:ea typeface="Calibri"/>
                <a:cs typeface="Calibri"/>
                <a:sym typeface="Calibri"/>
              </a:rPr>
              <a:t>3. Operation &amp; Metric Analytics           </a:t>
            </a:r>
            <a:r>
              <a:rPr b="1" lang="en-GB" sz="1600">
                <a:solidFill>
                  <a:schemeClr val="dk1"/>
                </a:solidFill>
                <a:latin typeface="Calibri"/>
                <a:ea typeface="Calibri"/>
                <a:cs typeface="Calibri"/>
                <a:sym typeface="Calibri"/>
              </a:rPr>
              <a:t>-------------------------------------------------------  16-23</a:t>
            </a:r>
            <a:endParaRPr b="1" sz="1600">
              <a:solidFill>
                <a:schemeClr val="dk1"/>
              </a:solidFill>
              <a:latin typeface="Calibri"/>
              <a:ea typeface="Calibri"/>
              <a:cs typeface="Calibri"/>
              <a:sym typeface="Calibri"/>
            </a:endParaRPr>
          </a:p>
          <a:p>
            <a:pPr indent="0" lvl="0" marL="0" rtl="0" algn="l">
              <a:spcBef>
                <a:spcPts val="0"/>
              </a:spcBef>
              <a:spcAft>
                <a:spcPts val="0"/>
              </a:spcAft>
              <a:buNone/>
            </a:pPr>
            <a:r>
              <a:rPr b="1" lang="en-GB" sz="1600">
                <a:solidFill>
                  <a:schemeClr val="dk1"/>
                </a:solidFill>
                <a:latin typeface="Calibri"/>
                <a:ea typeface="Calibri"/>
                <a:cs typeface="Calibri"/>
                <a:sym typeface="Calibri"/>
              </a:rPr>
              <a:t>      </a:t>
            </a:r>
            <a:r>
              <a:rPr b="1" lang="en-GB" sz="1200">
                <a:solidFill>
                  <a:schemeClr val="dk1"/>
                </a:solidFill>
                <a:latin typeface="Calibri"/>
                <a:ea typeface="Calibri"/>
                <a:cs typeface="Calibri"/>
                <a:sym typeface="Calibri"/>
              </a:rPr>
              <a:t>   </a:t>
            </a:r>
            <a:r>
              <a:rPr lang="en-GB" sz="1200">
                <a:solidFill>
                  <a:schemeClr val="dk1"/>
                </a:solidFill>
                <a:latin typeface="Calibri"/>
                <a:ea typeface="Calibri"/>
                <a:cs typeface="Calibri"/>
                <a:sym typeface="Calibri"/>
              </a:rPr>
              <a:t> </a:t>
            </a:r>
            <a:r>
              <a:rPr lang="en-GB" sz="1200">
                <a:solidFill>
                  <a:schemeClr val="dk1"/>
                </a:solidFill>
                <a:latin typeface="Calibri"/>
                <a:ea typeface="Calibri"/>
                <a:cs typeface="Calibri"/>
                <a:sym typeface="Calibri"/>
              </a:rPr>
              <a:t>• Used Advanced SQL skills to analyze the data to answer questions posed by different departments within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GB" sz="1200">
                <a:solidFill>
                  <a:schemeClr val="dk1"/>
                </a:solidFill>
                <a:latin typeface="Calibri"/>
                <a:ea typeface="Calibri"/>
                <a:cs typeface="Calibri"/>
                <a:sym typeface="Calibri"/>
              </a:rPr>
              <a:t>             the company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GB" sz="1200">
                <a:solidFill>
                  <a:schemeClr val="dk1"/>
                </a:solidFill>
                <a:latin typeface="Calibri"/>
                <a:ea typeface="Calibri"/>
                <a:cs typeface="Calibri"/>
                <a:sym typeface="Calibri"/>
              </a:rPr>
              <a:t>            • Provided valuable insights that can help in improving the company's operations and understand sudden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GB" sz="1200">
                <a:solidFill>
                  <a:schemeClr val="dk1"/>
                </a:solidFill>
                <a:latin typeface="Calibri"/>
                <a:ea typeface="Calibri"/>
                <a:cs typeface="Calibri"/>
                <a:sym typeface="Calibri"/>
              </a:rPr>
              <a:t>            Changes in the metrics.</a:t>
            </a:r>
            <a:endParaRPr sz="1200">
              <a:solidFill>
                <a:schemeClr val="dk1"/>
              </a:solidFill>
              <a:latin typeface="Calibri"/>
              <a:ea typeface="Calibri"/>
              <a:cs typeface="Calibri"/>
              <a:sym typeface="Calibri"/>
            </a:endParaRPr>
          </a:p>
        </p:txBody>
      </p:sp>
      <p:sp>
        <p:nvSpPr>
          <p:cNvPr id="195" name="Google Shape;195;p27"/>
          <p:cNvSpPr txBox="1"/>
          <p:nvPr/>
        </p:nvSpPr>
        <p:spPr>
          <a:xfrm>
            <a:off x="771300" y="3736750"/>
            <a:ext cx="7762500" cy="10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Calibri"/>
                <a:ea typeface="Calibri"/>
                <a:cs typeface="Calibri"/>
                <a:sym typeface="Calibri"/>
              </a:rPr>
              <a:t>4.  Hiring Process Analytics</a:t>
            </a:r>
            <a:r>
              <a:rPr b="1" lang="en-GB" sz="1600">
                <a:solidFill>
                  <a:schemeClr val="dk1"/>
                </a:solidFill>
                <a:latin typeface="Calibri"/>
                <a:ea typeface="Calibri"/>
                <a:cs typeface="Calibri"/>
                <a:sym typeface="Calibri"/>
              </a:rPr>
              <a:t>                    -------------------------------------------------------   24-30</a:t>
            </a:r>
            <a:endParaRPr b="1" sz="1600">
              <a:solidFill>
                <a:schemeClr val="dk1"/>
              </a:solidFill>
              <a:latin typeface="Calibri"/>
              <a:ea typeface="Calibri"/>
              <a:cs typeface="Calibri"/>
              <a:sym typeface="Calibri"/>
            </a:endParaRPr>
          </a:p>
          <a:p>
            <a:pPr indent="0" lvl="0" marL="0" rtl="0" algn="l">
              <a:spcBef>
                <a:spcPts val="0"/>
              </a:spcBef>
              <a:spcAft>
                <a:spcPts val="0"/>
              </a:spcAft>
              <a:buNone/>
            </a:pPr>
            <a:r>
              <a:rPr b="1" lang="en-GB" sz="1600">
                <a:solidFill>
                  <a:schemeClr val="dk1"/>
                </a:solidFill>
                <a:latin typeface="Calibri"/>
                <a:ea typeface="Calibri"/>
                <a:cs typeface="Calibri"/>
                <a:sym typeface="Calibri"/>
              </a:rPr>
              <a:t>       </a:t>
            </a:r>
            <a:r>
              <a:rPr lang="en-GB" sz="1600">
                <a:solidFill>
                  <a:schemeClr val="dk1"/>
                </a:solidFill>
                <a:latin typeface="Calibri"/>
                <a:ea typeface="Calibri"/>
                <a:cs typeface="Calibri"/>
                <a:sym typeface="Calibri"/>
              </a:rPr>
              <a:t> </a:t>
            </a:r>
            <a:r>
              <a:rPr lang="en-GB" sz="1200">
                <a:solidFill>
                  <a:schemeClr val="dk1"/>
                </a:solidFill>
                <a:latin typeface="Calibri"/>
                <a:ea typeface="Calibri"/>
                <a:cs typeface="Calibri"/>
                <a:sym typeface="Calibri"/>
              </a:rPr>
              <a:t>• Analyzed previous hiring dataset of an MNC to observe trends and drawing insights out of it useful for hiring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GB" sz="1200">
                <a:solidFill>
                  <a:schemeClr val="dk1"/>
                </a:solidFill>
                <a:latin typeface="Calibri"/>
                <a:ea typeface="Calibri"/>
                <a:cs typeface="Calibri"/>
                <a:sym typeface="Calibri"/>
              </a:rPr>
              <a:t>             department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GB" sz="1200">
                <a:solidFill>
                  <a:schemeClr val="dk1"/>
                </a:solidFill>
                <a:latin typeface="Calibri"/>
                <a:ea typeface="Calibri"/>
                <a:cs typeface="Calibri"/>
                <a:sym typeface="Calibri"/>
              </a:rPr>
              <a:t>          • Helped the company to improve its hiring process and make better hiring decisions in the future. </a:t>
            </a:r>
            <a:endParaRPr sz="1200">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grpSp>
        <p:nvGrpSpPr>
          <p:cNvPr id="888" name="Google Shape;888;p54"/>
          <p:cNvGrpSpPr/>
          <p:nvPr/>
        </p:nvGrpSpPr>
        <p:grpSpPr>
          <a:xfrm>
            <a:off x="8646558" y="223789"/>
            <a:ext cx="198687" cy="73527"/>
            <a:chOff x="0" y="-38100"/>
            <a:chExt cx="128243" cy="47458"/>
          </a:xfrm>
        </p:grpSpPr>
        <p:sp>
          <p:nvSpPr>
            <p:cNvPr id="889" name="Google Shape;889;p54"/>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890" name="Google Shape;890;p54"/>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91" name="Google Shape;891;p54"/>
          <p:cNvGrpSpPr/>
          <p:nvPr/>
        </p:nvGrpSpPr>
        <p:grpSpPr>
          <a:xfrm>
            <a:off x="8646558" y="269840"/>
            <a:ext cx="198687" cy="73527"/>
            <a:chOff x="0" y="-38100"/>
            <a:chExt cx="128243" cy="47458"/>
          </a:xfrm>
        </p:grpSpPr>
        <p:sp>
          <p:nvSpPr>
            <p:cNvPr id="892" name="Google Shape;892;p54"/>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893" name="Google Shape;893;p54"/>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894" name="Google Shape;894;p54"/>
          <p:cNvSpPr/>
          <p:nvPr/>
        </p:nvSpPr>
        <p:spPr>
          <a:xfrm>
            <a:off x="412915" y="395724"/>
            <a:ext cx="137214" cy="130010"/>
          </a:xfrm>
          <a:custGeom>
            <a:rect b="b" l="l" r="r" t="t"/>
            <a:pathLst>
              <a:path extrusionOk="0" h="260019" w="274427">
                <a:moveTo>
                  <a:pt x="0" y="0"/>
                </a:moveTo>
                <a:lnTo>
                  <a:pt x="274427" y="0"/>
                </a:lnTo>
                <a:lnTo>
                  <a:pt x="274427" y="260020"/>
                </a:lnTo>
                <a:lnTo>
                  <a:pt x="0" y="260020"/>
                </a:lnTo>
                <a:lnTo>
                  <a:pt x="0" y="0"/>
                </a:lnTo>
                <a:close/>
              </a:path>
            </a:pathLst>
          </a:custGeom>
          <a:blipFill rotWithShape="1">
            <a:blip r:embed="rId3">
              <a:alphaModFix/>
            </a:blip>
            <a:stretch>
              <a:fillRect b="0" l="0" r="0" t="0"/>
            </a:stretch>
          </a:blipFill>
          <a:ln>
            <a:noFill/>
          </a:ln>
        </p:spPr>
      </p:sp>
      <p:grpSp>
        <p:nvGrpSpPr>
          <p:cNvPr id="895" name="Google Shape;895;p54"/>
          <p:cNvGrpSpPr/>
          <p:nvPr/>
        </p:nvGrpSpPr>
        <p:grpSpPr>
          <a:xfrm>
            <a:off x="9088966" y="4226547"/>
            <a:ext cx="55243" cy="402651"/>
            <a:chOff x="0" y="-38100"/>
            <a:chExt cx="29100" cy="212100"/>
          </a:xfrm>
        </p:grpSpPr>
        <p:sp>
          <p:nvSpPr>
            <p:cNvPr id="896" name="Google Shape;896;p54"/>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897" name="Google Shape;897;p54"/>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898" name="Google Shape;898;p54"/>
          <p:cNvSpPr txBox="1"/>
          <p:nvPr/>
        </p:nvSpPr>
        <p:spPr>
          <a:xfrm>
            <a:off x="707825" y="188750"/>
            <a:ext cx="48603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300">
                <a:solidFill>
                  <a:schemeClr val="dk1"/>
                </a:solidFill>
                <a:latin typeface="Calibri"/>
                <a:ea typeface="Calibri"/>
                <a:cs typeface="Calibri"/>
                <a:sym typeface="Calibri"/>
              </a:rPr>
              <a:t>Hiring Process</a:t>
            </a:r>
            <a:r>
              <a:rPr b="1" lang="en-GB" sz="2300">
                <a:solidFill>
                  <a:schemeClr val="dk1"/>
                </a:solidFill>
                <a:latin typeface="Calibri"/>
                <a:ea typeface="Calibri"/>
                <a:cs typeface="Calibri"/>
                <a:sym typeface="Calibri"/>
              </a:rPr>
              <a:t> Analytics </a:t>
            </a:r>
            <a:endParaRPr b="1" sz="2300">
              <a:solidFill>
                <a:schemeClr val="dk1"/>
              </a:solidFill>
              <a:latin typeface="Calibri"/>
              <a:ea typeface="Calibri"/>
              <a:cs typeface="Calibri"/>
              <a:sym typeface="Calibri"/>
            </a:endParaRPr>
          </a:p>
        </p:txBody>
      </p:sp>
      <p:sp>
        <p:nvSpPr>
          <p:cNvPr id="899" name="Google Shape;899;p54"/>
          <p:cNvSpPr txBox="1"/>
          <p:nvPr/>
        </p:nvSpPr>
        <p:spPr>
          <a:xfrm>
            <a:off x="412925" y="791375"/>
            <a:ext cx="7691700" cy="2482200"/>
          </a:xfrm>
          <a:prstGeom prst="rect">
            <a:avLst/>
          </a:prstGeom>
          <a:noFill/>
          <a:ln>
            <a:noFill/>
          </a:ln>
        </p:spPr>
        <p:txBody>
          <a:bodyPr anchorCtr="0" anchor="t" bIns="91425" lIns="91425" spcFirstLastPara="1" rIns="91425" wrap="square" tIns="91425">
            <a:noAutofit/>
          </a:bodyPr>
          <a:lstStyle/>
          <a:p>
            <a:pPr indent="0" lvl="0" marL="0" rtl="0" algn="l">
              <a:lnSpc>
                <a:spcPct val="139984"/>
              </a:lnSpc>
              <a:spcBef>
                <a:spcPts val="0"/>
              </a:spcBef>
              <a:spcAft>
                <a:spcPts val="0"/>
              </a:spcAft>
              <a:buNone/>
            </a:pPr>
            <a:r>
              <a:rPr b="1" lang="en-GB" sz="1700">
                <a:solidFill>
                  <a:schemeClr val="dk1"/>
                </a:solidFill>
                <a:latin typeface="Georgia"/>
                <a:ea typeface="Georgia"/>
                <a:cs typeface="Georgia"/>
                <a:sym typeface="Georgia"/>
              </a:rPr>
              <a:t>Conclusions :</a:t>
            </a:r>
            <a:endParaRPr b="1" sz="1700">
              <a:solidFill>
                <a:schemeClr val="dk1"/>
              </a:solidFill>
              <a:latin typeface="Georgia"/>
              <a:ea typeface="Georgia"/>
              <a:cs typeface="Georgia"/>
              <a:sym typeface="Georgia"/>
            </a:endParaRPr>
          </a:p>
          <a:p>
            <a:pPr indent="-323850" lvl="0" marL="457200" rtl="0" algn="l">
              <a:lnSpc>
                <a:spcPct val="139984"/>
              </a:lnSpc>
              <a:spcBef>
                <a:spcPts val="0"/>
              </a:spcBef>
              <a:spcAft>
                <a:spcPts val="0"/>
              </a:spcAft>
              <a:buClr>
                <a:schemeClr val="dk1"/>
              </a:buClr>
              <a:buSzPts val="1500"/>
              <a:buFont typeface="Georgia"/>
              <a:buChar char="●"/>
            </a:pPr>
            <a:r>
              <a:rPr lang="en-GB" sz="1500">
                <a:solidFill>
                  <a:schemeClr val="dk1"/>
                </a:solidFill>
                <a:latin typeface="Georgia"/>
                <a:ea typeface="Georgia"/>
                <a:cs typeface="Georgia"/>
                <a:sym typeface="Georgia"/>
              </a:rPr>
              <a:t>This project helped me in understanding EDA ,Data cleaning and Data extraction.</a:t>
            </a:r>
            <a:endParaRPr sz="1500">
              <a:solidFill>
                <a:schemeClr val="dk1"/>
              </a:solidFill>
              <a:latin typeface="Georgia"/>
              <a:ea typeface="Georgia"/>
              <a:cs typeface="Georgia"/>
              <a:sym typeface="Georgia"/>
            </a:endParaRPr>
          </a:p>
          <a:p>
            <a:pPr indent="-317500" lvl="0" marL="457200" rtl="0" algn="l">
              <a:lnSpc>
                <a:spcPct val="139984"/>
              </a:lnSpc>
              <a:spcBef>
                <a:spcPts val="0"/>
              </a:spcBef>
              <a:spcAft>
                <a:spcPts val="0"/>
              </a:spcAft>
              <a:buClr>
                <a:schemeClr val="dk1"/>
              </a:buClr>
              <a:buSzPts val="1400"/>
              <a:buChar char="●"/>
            </a:pPr>
            <a:r>
              <a:rPr lang="en-GB" sz="1500">
                <a:solidFill>
                  <a:schemeClr val="dk1"/>
                </a:solidFill>
                <a:latin typeface="Georgia"/>
                <a:ea typeface="Georgia"/>
                <a:cs typeface="Georgia"/>
                <a:sym typeface="Georgia"/>
              </a:rPr>
              <a:t>It is </a:t>
            </a:r>
            <a:r>
              <a:rPr b="1" lang="en-GB" sz="1800">
                <a:solidFill>
                  <a:schemeClr val="dk1"/>
                </a:solidFill>
                <a:latin typeface="Calibri"/>
                <a:ea typeface="Calibri"/>
                <a:cs typeface="Calibri"/>
                <a:sym typeface="Calibri"/>
              </a:rPr>
              <a:t> </a:t>
            </a:r>
            <a:r>
              <a:rPr lang="en-GB" sz="1500">
                <a:solidFill>
                  <a:schemeClr val="dk1"/>
                </a:solidFill>
                <a:latin typeface="Georgia"/>
                <a:ea typeface="Georgia"/>
                <a:cs typeface="Georgia"/>
                <a:sym typeface="Georgia"/>
              </a:rPr>
              <a:t>important </a:t>
            </a:r>
            <a:r>
              <a:rPr b="1" lang="en-GB" sz="1500">
                <a:solidFill>
                  <a:schemeClr val="dk1"/>
                </a:solidFill>
                <a:latin typeface="Georgia"/>
                <a:ea typeface="Georgia"/>
                <a:cs typeface="Georgia"/>
                <a:sym typeface="Georgia"/>
              </a:rPr>
              <a:t>Data Analytics </a:t>
            </a:r>
            <a:r>
              <a:rPr lang="en-GB" sz="1500">
                <a:solidFill>
                  <a:schemeClr val="dk1"/>
                </a:solidFill>
                <a:latin typeface="Georgia"/>
                <a:ea typeface="Georgia"/>
                <a:cs typeface="Georgia"/>
                <a:sym typeface="Georgia"/>
              </a:rPr>
              <a:t>is for </a:t>
            </a:r>
            <a:r>
              <a:rPr b="1" lang="en-GB" sz="1500">
                <a:solidFill>
                  <a:schemeClr val="dk1"/>
                </a:solidFill>
                <a:latin typeface="Georgia"/>
                <a:ea typeface="Georgia"/>
                <a:cs typeface="Georgia"/>
                <a:sym typeface="Georgia"/>
              </a:rPr>
              <a:t>Hiring Process</a:t>
            </a:r>
            <a:r>
              <a:rPr lang="en-GB" sz="1500">
                <a:solidFill>
                  <a:schemeClr val="dk1"/>
                </a:solidFill>
                <a:latin typeface="Georgia"/>
                <a:ea typeface="Georgia"/>
                <a:cs typeface="Georgia"/>
                <a:sym typeface="Georgia"/>
              </a:rPr>
              <a:t> of an organization as it provides valuable insights such as number of rejections, reason for rejections, profile of applicants, vacancies etc. which helps the hiring department to take </a:t>
            </a:r>
            <a:r>
              <a:rPr b="1" lang="en-GB" sz="1500">
                <a:solidFill>
                  <a:schemeClr val="dk1"/>
                </a:solidFill>
                <a:latin typeface="Georgia"/>
                <a:ea typeface="Georgia"/>
                <a:cs typeface="Georgia"/>
                <a:sym typeface="Georgia"/>
              </a:rPr>
              <a:t>Data-Driven Decisions</a:t>
            </a:r>
            <a:r>
              <a:rPr lang="en-GB" sz="1500">
                <a:solidFill>
                  <a:schemeClr val="dk1"/>
                </a:solidFill>
                <a:latin typeface="Georgia"/>
                <a:ea typeface="Georgia"/>
                <a:cs typeface="Georgia"/>
                <a:sym typeface="Georgia"/>
              </a:rPr>
              <a:t>.</a:t>
            </a:r>
            <a:endParaRPr sz="700">
              <a:solidFill>
                <a:schemeClr val="dk1"/>
              </a:solidFill>
            </a:endParaRPr>
          </a:p>
          <a:p>
            <a:pPr indent="0" lvl="0" marL="457200" rtl="0" algn="l">
              <a:spcBef>
                <a:spcPts val="0"/>
              </a:spcBef>
              <a:spcAft>
                <a:spcPts val="0"/>
              </a:spcAft>
              <a:buNone/>
            </a:pPr>
            <a:r>
              <a:t/>
            </a:r>
            <a:endParaRPr b="1" sz="1800">
              <a:solidFill>
                <a:schemeClr val="dk1"/>
              </a:solidFill>
              <a:latin typeface="Calibri"/>
              <a:ea typeface="Calibri"/>
              <a:cs typeface="Calibri"/>
              <a:sym typeface="Calibri"/>
            </a:endParaRPr>
          </a:p>
        </p:txBody>
      </p:sp>
      <p:grpSp>
        <p:nvGrpSpPr>
          <p:cNvPr id="900" name="Google Shape;900;p54"/>
          <p:cNvGrpSpPr/>
          <p:nvPr/>
        </p:nvGrpSpPr>
        <p:grpSpPr>
          <a:xfrm>
            <a:off x="844022" y="613174"/>
            <a:ext cx="1068054" cy="96259"/>
            <a:chOff x="0" y="-38100"/>
            <a:chExt cx="274578" cy="50700"/>
          </a:xfrm>
        </p:grpSpPr>
        <p:sp>
          <p:nvSpPr>
            <p:cNvPr id="901" name="Google Shape;901;p54"/>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02" name="Google Shape;902;p54"/>
            <p:cNvSpPr txBox="1"/>
            <p:nvPr/>
          </p:nvSpPr>
          <p:spPr>
            <a:xfrm>
              <a:off x="0" y="-38100"/>
              <a:ext cx="274500" cy="5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03" name="Google Shape;903;p54"/>
          <p:cNvGrpSpPr/>
          <p:nvPr/>
        </p:nvGrpSpPr>
        <p:grpSpPr>
          <a:xfrm>
            <a:off x="6063597" y="2684896"/>
            <a:ext cx="3080273" cy="2482093"/>
            <a:chOff x="5492000" y="2140675"/>
            <a:chExt cx="3652209" cy="2873125"/>
          </a:xfrm>
        </p:grpSpPr>
        <p:grpSp>
          <p:nvGrpSpPr>
            <p:cNvPr id="904" name="Google Shape;904;p54"/>
            <p:cNvGrpSpPr/>
            <p:nvPr/>
          </p:nvGrpSpPr>
          <p:grpSpPr>
            <a:xfrm>
              <a:off x="9088966" y="4226547"/>
              <a:ext cx="55243" cy="402651"/>
              <a:chOff x="0" y="-38100"/>
              <a:chExt cx="29100" cy="212100"/>
            </a:xfrm>
          </p:grpSpPr>
          <p:sp>
            <p:nvSpPr>
              <p:cNvPr id="905" name="Google Shape;905;p54"/>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906" name="Google Shape;906;p54"/>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907" name="Google Shape;907;p54"/>
            <p:cNvSpPr/>
            <p:nvPr/>
          </p:nvSpPr>
          <p:spPr>
            <a:xfrm>
              <a:off x="8594600" y="2140675"/>
              <a:ext cx="342000" cy="28194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08" name="Google Shape;908;p54"/>
            <p:cNvSpPr/>
            <p:nvPr/>
          </p:nvSpPr>
          <p:spPr>
            <a:xfrm>
              <a:off x="5492000" y="4730600"/>
              <a:ext cx="3432900" cy="2832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grpSp>
        <p:nvGrpSpPr>
          <p:cNvPr id="913" name="Google Shape;913;p55"/>
          <p:cNvGrpSpPr/>
          <p:nvPr/>
        </p:nvGrpSpPr>
        <p:grpSpPr>
          <a:xfrm>
            <a:off x="8646558" y="223789"/>
            <a:ext cx="198687" cy="73527"/>
            <a:chOff x="0" y="-38100"/>
            <a:chExt cx="128243" cy="47458"/>
          </a:xfrm>
        </p:grpSpPr>
        <p:sp>
          <p:nvSpPr>
            <p:cNvPr id="914" name="Google Shape;914;p55"/>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915" name="Google Shape;915;p55"/>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16" name="Google Shape;916;p55"/>
          <p:cNvGrpSpPr/>
          <p:nvPr/>
        </p:nvGrpSpPr>
        <p:grpSpPr>
          <a:xfrm>
            <a:off x="8646558" y="269840"/>
            <a:ext cx="198687" cy="73527"/>
            <a:chOff x="0" y="-38100"/>
            <a:chExt cx="128243" cy="47458"/>
          </a:xfrm>
        </p:grpSpPr>
        <p:sp>
          <p:nvSpPr>
            <p:cNvPr id="917" name="Google Shape;917;p55"/>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918" name="Google Shape;918;p55"/>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919" name="Google Shape;919;p55"/>
          <p:cNvSpPr/>
          <p:nvPr/>
        </p:nvSpPr>
        <p:spPr>
          <a:xfrm>
            <a:off x="412915" y="395724"/>
            <a:ext cx="137214" cy="130010"/>
          </a:xfrm>
          <a:custGeom>
            <a:rect b="b" l="l" r="r" t="t"/>
            <a:pathLst>
              <a:path extrusionOk="0" h="260019" w="274427">
                <a:moveTo>
                  <a:pt x="0" y="0"/>
                </a:moveTo>
                <a:lnTo>
                  <a:pt x="274427" y="0"/>
                </a:lnTo>
                <a:lnTo>
                  <a:pt x="274427" y="260020"/>
                </a:lnTo>
                <a:lnTo>
                  <a:pt x="0" y="260020"/>
                </a:lnTo>
                <a:lnTo>
                  <a:pt x="0" y="0"/>
                </a:lnTo>
                <a:close/>
              </a:path>
            </a:pathLst>
          </a:custGeom>
          <a:blipFill rotWithShape="1">
            <a:blip r:embed="rId3">
              <a:alphaModFix/>
            </a:blip>
            <a:stretch>
              <a:fillRect b="0" l="0" r="0" t="0"/>
            </a:stretch>
          </a:blipFill>
          <a:ln>
            <a:noFill/>
          </a:ln>
        </p:spPr>
      </p:sp>
      <p:grpSp>
        <p:nvGrpSpPr>
          <p:cNvPr id="920" name="Google Shape;920;p55"/>
          <p:cNvGrpSpPr/>
          <p:nvPr/>
        </p:nvGrpSpPr>
        <p:grpSpPr>
          <a:xfrm>
            <a:off x="9088966" y="4226547"/>
            <a:ext cx="55243" cy="402651"/>
            <a:chOff x="0" y="-38100"/>
            <a:chExt cx="29100" cy="212100"/>
          </a:xfrm>
        </p:grpSpPr>
        <p:sp>
          <p:nvSpPr>
            <p:cNvPr id="921" name="Google Shape;921;p55"/>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922" name="Google Shape;922;p55"/>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923" name="Google Shape;923;p55"/>
          <p:cNvSpPr txBox="1"/>
          <p:nvPr/>
        </p:nvSpPr>
        <p:spPr>
          <a:xfrm>
            <a:off x="707825" y="188750"/>
            <a:ext cx="48603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300">
                <a:solidFill>
                  <a:schemeClr val="dk1"/>
                </a:solidFill>
                <a:latin typeface="Calibri"/>
                <a:ea typeface="Calibri"/>
                <a:cs typeface="Calibri"/>
                <a:sym typeface="Calibri"/>
              </a:rPr>
              <a:t>IMDB Movie </a:t>
            </a:r>
            <a:r>
              <a:rPr b="1" lang="en-GB" sz="2300">
                <a:solidFill>
                  <a:schemeClr val="dk1"/>
                </a:solidFill>
                <a:latin typeface="Calibri"/>
                <a:ea typeface="Calibri"/>
                <a:cs typeface="Calibri"/>
                <a:sym typeface="Calibri"/>
              </a:rPr>
              <a:t>Analytics </a:t>
            </a:r>
            <a:endParaRPr b="1" sz="2300">
              <a:solidFill>
                <a:schemeClr val="dk1"/>
              </a:solidFill>
              <a:latin typeface="Calibri"/>
              <a:ea typeface="Calibri"/>
              <a:cs typeface="Calibri"/>
              <a:sym typeface="Calibri"/>
            </a:endParaRPr>
          </a:p>
        </p:txBody>
      </p:sp>
      <p:sp>
        <p:nvSpPr>
          <p:cNvPr id="924" name="Google Shape;924;p55"/>
          <p:cNvSpPr txBox="1"/>
          <p:nvPr/>
        </p:nvSpPr>
        <p:spPr>
          <a:xfrm>
            <a:off x="483675" y="755975"/>
            <a:ext cx="7620900" cy="18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1"/>
                </a:solidFill>
                <a:latin typeface="Calibri"/>
                <a:ea typeface="Calibri"/>
                <a:cs typeface="Calibri"/>
                <a:sym typeface="Calibri"/>
              </a:rPr>
              <a:t>Project Description :</a:t>
            </a:r>
            <a:endParaRPr b="1" sz="1800">
              <a:solidFill>
                <a:schemeClr val="dk1"/>
              </a:solidFill>
              <a:latin typeface="Calibri"/>
              <a:ea typeface="Calibri"/>
              <a:cs typeface="Calibri"/>
              <a:sym typeface="Calibri"/>
            </a:endParaRPr>
          </a:p>
          <a:p>
            <a:pPr indent="-317500" lvl="0" marL="457200" rtl="0" algn="l">
              <a:spcBef>
                <a:spcPts val="0"/>
              </a:spcBef>
              <a:spcAft>
                <a:spcPts val="0"/>
              </a:spcAft>
              <a:buClr>
                <a:srgbClr val="242424"/>
              </a:buClr>
              <a:buSzPts val="1400"/>
              <a:buFont typeface="Georgia"/>
              <a:buChar char="●"/>
            </a:pPr>
            <a:r>
              <a:rPr lang="en-GB" sz="1300">
                <a:solidFill>
                  <a:srgbClr val="242424"/>
                </a:solidFill>
                <a:latin typeface="Georgia"/>
                <a:ea typeface="Georgia"/>
                <a:cs typeface="Georgia"/>
                <a:sym typeface="Georgia"/>
              </a:rPr>
              <a:t> </a:t>
            </a:r>
            <a:r>
              <a:rPr lang="en-GB">
                <a:solidFill>
                  <a:srgbClr val="242424"/>
                </a:solidFill>
                <a:latin typeface="Georgia"/>
                <a:ea typeface="Georgia"/>
                <a:cs typeface="Georgia"/>
                <a:sym typeface="Georgia"/>
              </a:rPr>
              <a:t>A potential question for filmmakers to investigate could be: “What factors influence the success of a movie on IMDB?” Here, success can be defined by high IMDB ratings. The impact of this question is significant for movie producers, directors, and investors who want to understand what makes a movie successful to make informed decisions in their future projects</a:t>
            </a:r>
            <a:endParaRPr>
              <a:solidFill>
                <a:srgbClr val="242424"/>
              </a:solidFill>
              <a:latin typeface="Georgia"/>
              <a:ea typeface="Georgia"/>
              <a:cs typeface="Georgia"/>
              <a:sym typeface="Georgia"/>
            </a:endParaRPr>
          </a:p>
          <a:p>
            <a:pPr indent="-317500" lvl="0" marL="457200" rtl="0" algn="l">
              <a:spcBef>
                <a:spcPts val="0"/>
              </a:spcBef>
              <a:spcAft>
                <a:spcPts val="0"/>
              </a:spcAft>
              <a:buClr>
                <a:srgbClr val="242424"/>
              </a:buClr>
              <a:buSzPts val="1400"/>
              <a:buFont typeface="Georgia"/>
              <a:buChar char="●"/>
            </a:pPr>
            <a:r>
              <a:rPr lang="en-GB">
                <a:solidFill>
                  <a:srgbClr val="242424"/>
                </a:solidFill>
                <a:latin typeface="Georgia"/>
                <a:ea typeface="Georgia"/>
                <a:cs typeface="Georgia"/>
                <a:sym typeface="Georgia"/>
              </a:rPr>
              <a:t> This Project is about giving insights about success of a Movie based on IMDB data provided which will be helpful for filmmakers and other stakeholders during production of a movie.</a:t>
            </a:r>
            <a:endParaRPr sz="1700">
              <a:solidFill>
                <a:srgbClr val="434343"/>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grpSp>
        <p:nvGrpSpPr>
          <p:cNvPr id="925" name="Google Shape;925;p55"/>
          <p:cNvGrpSpPr/>
          <p:nvPr/>
        </p:nvGrpSpPr>
        <p:grpSpPr>
          <a:xfrm>
            <a:off x="844022" y="613174"/>
            <a:ext cx="1068054" cy="96259"/>
            <a:chOff x="0" y="-38100"/>
            <a:chExt cx="274578" cy="50700"/>
          </a:xfrm>
        </p:grpSpPr>
        <p:sp>
          <p:nvSpPr>
            <p:cNvPr id="926" name="Google Shape;926;p55"/>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27" name="Google Shape;927;p55"/>
            <p:cNvSpPr txBox="1"/>
            <p:nvPr/>
          </p:nvSpPr>
          <p:spPr>
            <a:xfrm>
              <a:off x="0" y="-38100"/>
              <a:ext cx="274500" cy="5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28" name="Google Shape;928;p55"/>
          <p:cNvGrpSpPr/>
          <p:nvPr/>
        </p:nvGrpSpPr>
        <p:grpSpPr>
          <a:xfrm>
            <a:off x="6063597" y="2684896"/>
            <a:ext cx="3080273" cy="2482093"/>
            <a:chOff x="5492000" y="2140675"/>
            <a:chExt cx="3652209" cy="2873125"/>
          </a:xfrm>
        </p:grpSpPr>
        <p:grpSp>
          <p:nvGrpSpPr>
            <p:cNvPr id="929" name="Google Shape;929;p55"/>
            <p:cNvGrpSpPr/>
            <p:nvPr/>
          </p:nvGrpSpPr>
          <p:grpSpPr>
            <a:xfrm>
              <a:off x="9088966" y="4226547"/>
              <a:ext cx="55243" cy="402651"/>
              <a:chOff x="0" y="-38100"/>
              <a:chExt cx="29100" cy="212100"/>
            </a:xfrm>
          </p:grpSpPr>
          <p:sp>
            <p:nvSpPr>
              <p:cNvPr id="930" name="Google Shape;930;p55"/>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931" name="Google Shape;931;p55"/>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932" name="Google Shape;932;p55"/>
            <p:cNvSpPr/>
            <p:nvPr/>
          </p:nvSpPr>
          <p:spPr>
            <a:xfrm>
              <a:off x="8594600" y="2140675"/>
              <a:ext cx="342000" cy="28194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33" name="Google Shape;933;p55"/>
            <p:cNvSpPr/>
            <p:nvPr/>
          </p:nvSpPr>
          <p:spPr>
            <a:xfrm>
              <a:off x="5492000" y="4730600"/>
              <a:ext cx="3432900" cy="2832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pic>
        <p:nvPicPr>
          <p:cNvPr id="934" name="Google Shape;934;p55"/>
          <p:cNvPicPr preferRelativeResize="0"/>
          <p:nvPr/>
        </p:nvPicPr>
        <p:blipFill rotWithShape="1">
          <a:blip r:embed="rId4">
            <a:alphaModFix/>
          </a:blip>
          <a:srcRect b="0" l="0" r="0" t="0"/>
          <a:stretch/>
        </p:blipFill>
        <p:spPr>
          <a:xfrm>
            <a:off x="4282325" y="2684300"/>
            <a:ext cx="4143174" cy="22295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grpSp>
        <p:nvGrpSpPr>
          <p:cNvPr id="939" name="Google Shape;939;p56"/>
          <p:cNvGrpSpPr/>
          <p:nvPr/>
        </p:nvGrpSpPr>
        <p:grpSpPr>
          <a:xfrm>
            <a:off x="8646558" y="223789"/>
            <a:ext cx="198687" cy="73527"/>
            <a:chOff x="0" y="-38100"/>
            <a:chExt cx="128243" cy="47458"/>
          </a:xfrm>
        </p:grpSpPr>
        <p:sp>
          <p:nvSpPr>
            <p:cNvPr id="940" name="Google Shape;940;p56"/>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941" name="Google Shape;941;p56"/>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42" name="Google Shape;942;p56"/>
          <p:cNvGrpSpPr/>
          <p:nvPr/>
        </p:nvGrpSpPr>
        <p:grpSpPr>
          <a:xfrm>
            <a:off x="8646558" y="269840"/>
            <a:ext cx="198687" cy="73527"/>
            <a:chOff x="0" y="-38100"/>
            <a:chExt cx="128243" cy="47458"/>
          </a:xfrm>
        </p:grpSpPr>
        <p:sp>
          <p:nvSpPr>
            <p:cNvPr id="943" name="Google Shape;943;p56"/>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944" name="Google Shape;944;p56"/>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945" name="Google Shape;945;p56"/>
          <p:cNvSpPr/>
          <p:nvPr/>
        </p:nvSpPr>
        <p:spPr>
          <a:xfrm>
            <a:off x="412915" y="395724"/>
            <a:ext cx="137214" cy="130010"/>
          </a:xfrm>
          <a:custGeom>
            <a:rect b="b" l="l" r="r" t="t"/>
            <a:pathLst>
              <a:path extrusionOk="0" h="260019" w="274427">
                <a:moveTo>
                  <a:pt x="0" y="0"/>
                </a:moveTo>
                <a:lnTo>
                  <a:pt x="274427" y="0"/>
                </a:lnTo>
                <a:lnTo>
                  <a:pt x="274427" y="260020"/>
                </a:lnTo>
                <a:lnTo>
                  <a:pt x="0" y="260020"/>
                </a:lnTo>
                <a:lnTo>
                  <a:pt x="0" y="0"/>
                </a:lnTo>
                <a:close/>
              </a:path>
            </a:pathLst>
          </a:custGeom>
          <a:blipFill rotWithShape="1">
            <a:blip r:embed="rId3">
              <a:alphaModFix/>
            </a:blip>
            <a:stretch>
              <a:fillRect b="0" l="0" r="0" t="0"/>
            </a:stretch>
          </a:blipFill>
          <a:ln>
            <a:noFill/>
          </a:ln>
        </p:spPr>
      </p:sp>
      <p:grpSp>
        <p:nvGrpSpPr>
          <p:cNvPr id="946" name="Google Shape;946;p56"/>
          <p:cNvGrpSpPr/>
          <p:nvPr/>
        </p:nvGrpSpPr>
        <p:grpSpPr>
          <a:xfrm>
            <a:off x="9088966" y="4226547"/>
            <a:ext cx="55243" cy="402651"/>
            <a:chOff x="0" y="-38100"/>
            <a:chExt cx="29100" cy="212100"/>
          </a:xfrm>
        </p:grpSpPr>
        <p:sp>
          <p:nvSpPr>
            <p:cNvPr id="947" name="Google Shape;947;p56"/>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948" name="Google Shape;948;p56"/>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949" name="Google Shape;949;p56"/>
          <p:cNvSpPr txBox="1"/>
          <p:nvPr/>
        </p:nvSpPr>
        <p:spPr>
          <a:xfrm>
            <a:off x="707825" y="188750"/>
            <a:ext cx="48603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300">
                <a:solidFill>
                  <a:schemeClr val="dk1"/>
                </a:solidFill>
                <a:latin typeface="Calibri"/>
                <a:ea typeface="Calibri"/>
                <a:cs typeface="Calibri"/>
                <a:sym typeface="Calibri"/>
              </a:rPr>
              <a:t>IMDB Movie Analytics </a:t>
            </a:r>
            <a:endParaRPr b="1" sz="2300">
              <a:solidFill>
                <a:schemeClr val="dk1"/>
              </a:solidFill>
              <a:latin typeface="Calibri"/>
              <a:ea typeface="Calibri"/>
              <a:cs typeface="Calibri"/>
              <a:sym typeface="Calibri"/>
            </a:endParaRPr>
          </a:p>
        </p:txBody>
      </p:sp>
      <p:grpSp>
        <p:nvGrpSpPr>
          <p:cNvPr id="950" name="Google Shape;950;p56"/>
          <p:cNvGrpSpPr/>
          <p:nvPr/>
        </p:nvGrpSpPr>
        <p:grpSpPr>
          <a:xfrm>
            <a:off x="844022" y="613174"/>
            <a:ext cx="1068054" cy="96259"/>
            <a:chOff x="0" y="-38100"/>
            <a:chExt cx="274578" cy="50700"/>
          </a:xfrm>
        </p:grpSpPr>
        <p:sp>
          <p:nvSpPr>
            <p:cNvPr id="951" name="Google Shape;951;p56"/>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52" name="Google Shape;952;p56"/>
            <p:cNvSpPr txBox="1"/>
            <p:nvPr/>
          </p:nvSpPr>
          <p:spPr>
            <a:xfrm>
              <a:off x="0" y="-38100"/>
              <a:ext cx="274500" cy="5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53" name="Google Shape;953;p56"/>
          <p:cNvGrpSpPr/>
          <p:nvPr/>
        </p:nvGrpSpPr>
        <p:grpSpPr>
          <a:xfrm>
            <a:off x="6063597" y="2684896"/>
            <a:ext cx="3080273" cy="2482093"/>
            <a:chOff x="5492000" y="2140675"/>
            <a:chExt cx="3652209" cy="2873125"/>
          </a:xfrm>
        </p:grpSpPr>
        <p:grpSp>
          <p:nvGrpSpPr>
            <p:cNvPr id="954" name="Google Shape;954;p56"/>
            <p:cNvGrpSpPr/>
            <p:nvPr/>
          </p:nvGrpSpPr>
          <p:grpSpPr>
            <a:xfrm>
              <a:off x="9088966" y="4226547"/>
              <a:ext cx="55243" cy="402651"/>
              <a:chOff x="0" y="-38100"/>
              <a:chExt cx="29100" cy="212100"/>
            </a:xfrm>
          </p:grpSpPr>
          <p:sp>
            <p:nvSpPr>
              <p:cNvPr id="955" name="Google Shape;955;p56"/>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956" name="Google Shape;956;p56"/>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957" name="Google Shape;957;p56"/>
            <p:cNvSpPr/>
            <p:nvPr/>
          </p:nvSpPr>
          <p:spPr>
            <a:xfrm>
              <a:off x="8594600" y="2140675"/>
              <a:ext cx="342000" cy="28194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58" name="Google Shape;958;p56"/>
            <p:cNvSpPr/>
            <p:nvPr/>
          </p:nvSpPr>
          <p:spPr>
            <a:xfrm>
              <a:off x="5492000" y="4730600"/>
              <a:ext cx="3432900" cy="2832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
        <p:nvSpPr>
          <p:cNvPr id="959" name="Google Shape;959;p56"/>
          <p:cNvSpPr txBox="1"/>
          <p:nvPr/>
        </p:nvSpPr>
        <p:spPr>
          <a:xfrm>
            <a:off x="719625" y="837600"/>
            <a:ext cx="3987300" cy="4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1"/>
                </a:solidFill>
                <a:latin typeface="Calibri"/>
                <a:ea typeface="Calibri"/>
                <a:cs typeface="Calibri"/>
                <a:sym typeface="Calibri"/>
              </a:rPr>
              <a:t>Movie Genre Analysis </a:t>
            </a:r>
            <a:endParaRPr b="1" sz="1800">
              <a:solidFill>
                <a:schemeClr val="dk1"/>
              </a:solidFill>
              <a:latin typeface="Calibri"/>
              <a:ea typeface="Calibri"/>
              <a:cs typeface="Calibri"/>
              <a:sym typeface="Calibri"/>
            </a:endParaRPr>
          </a:p>
        </p:txBody>
      </p:sp>
      <p:sp>
        <p:nvSpPr>
          <p:cNvPr id="960" name="Google Shape;960;p56"/>
          <p:cNvSpPr txBox="1"/>
          <p:nvPr/>
        </p:nvSpPr>
        <p:spPr>
          <a:xfrm>
            <a:off x="802200" y="1344850"/>
            <a:ext cx="2866800" cy="3409500"/>
          </a:xfrm>
          <a:prstGeom prst="rect">
            <a:avLst/>
          </a:prstGeom>
          <a:noFill/>
          <a:ln>
            <a:noFill/>
          </a:ln>
        </p:spPr>
        <p:txBody>
          <a:bodyPr anchorCtr="0" anchor="t" bIns="91425" lIns="91425" spcFirstLastPara="1" rIns="91425" wrap="square" tIns="91425">
            <a:noAutofit/>
          </a:bodyPr>
          <a:lstStyle/>
          <a:p>
            <a:pPr indent="0" lvl="0" marL="0" rtl="0" algn="l">
              <a:spcBef>
                <a:spcPts val="1400"/>
              </a:spcBef>
              <a:spcAft>
                <a:spcPts val="0"/>
              </a:spcAft>
              <a:buClr>
                <a:schemeClr val="dk1"/>
              </a:buClr>
              <a:buSzPts val="1400"/>
              <a:buFont typeface="Arial"/>
              <a:buNone/>
            </a:pPr>
            <a:r>
              <a:rPr lang="en-GB" sz="1200">
                <a:solidFill>
                  <a:srgbClr val="242424"/>
                </a:solidFill>
                <a:highlight>
                  <a:schemeClr val="lt1"/>
                </a:highlight>
                <a:latin typeface="Georgia"/>
                <a:ea typeface="Georgia"/>
                <a:cs typeface="Georgia"/>
                <a:sym typeface="Georgia"/>
              </a:rPr>
              <a:t>Analyze the distribution of movie genres and their impact on the IMDB score.</a:t>
            </a:r>
            <a:endParaRPr sz="1200">
              <a:solidFill>
                <a:srgbClr val="242424"/>
              </a:solidFill>
              <a:highlight>
                <a:schemeClr val="lt1"/>
              </a:highlight>
              <a:latin typeface="Georgia"/>
              <a:ea typeface="Georgia"/>
              <a:cs typeface="Georgia"/>
              <a:sym typeface="Georgia"/>
            </a:endParaRPr>
          </a:p>
          <a:p>
            <a:pPr indent="-304800" lvl="0" marL="457200" rtl="0" algn="l">
              <a:spcBef>
                <a:spcPts val="1400"/>
              </a:spcBef>
              <a:spcAft>
                <a:spcPts val="0"/>
              </a:spcAft>
              <a:buClr>
                <a:srgbClr val="242424"/>
              </a:buClr>
              <a:buSzPts val="1200"/>
              <a:buFont typeface="Georgia"/>
              <a:buChar char="●"/>
            </a:pPr>
            <a:r>
              <a:rPr b="1" lang="en-GB" sz="1200">
                <a:solidFill>
                  <a:srgbClr val="242424"/>
                </a:solidFill>
                <a:highlight>
                  <a:schemeClr val="lt1"/>
                </a:highlight>
                <a:latin typeface="Georgia"/>
                <a:ea typeface="Georgia"/>
                <a:cs typeface="Georgia"/>
                <a:sym typeface="Georgia"/>
              </a:rPr>
              <a:t>Task: </a:t>
            </a:r>
            <a:r>
              <a:rPr lang="en-GB" sz="1200">
                <a:solidFill>
                  <a:srgbClr val="242424"/>
                </a:solidFill>
                <a:highlight>
                  <a:schemeClr val="lt1"/>
                </a:highlight>
                <a:latin typeface="Georgia"/>
                <a:ea typeface="Georgia"/>
                <a:cs typeface="Georgia"/>
                <a:sym typeface="Georgia"/>
              </a:rPr>
              <a:t>Determine the most common genres of movies in the dataset. Then, for each genre, calculate descriptive statistics (mean, median, mode, range, variance, standard deviation) of the IMDB scores.</a:t>
            </a:r>
            <a:endParaRPr sz="1200">
              <a:solidFill>
                <a:srgbClr val="242424"/>
              </a:solidFill>
              <a:highlight>
                <a:schemeClr val="lt1"/>
              </a:highlight>
              <a:latin typeface="Georgia"/>
              <a:ea typeface="Georgia"/>
              <a:cs typeface="Georgia"/>
              <a:sym typeface="Georgia"/>
            </a:endParaRPr>
          </a:p>
          <a:p>
            <a:pPr indent="-304800" lvl="0" marL="457200" rtl="0" algn="l">
              <a:spcBef>
                <a:spcPts val="0"/>
              </a:spcBef>
              <a:spcAft>
                <a:spcPts val="0"/>
              </a:spcAft>
              <a:buClr>
                <a:srgbClr val="242424"/>
              </a:buClr>
              <a:buSzPts val="1200"/>
              <a:buFont typeface="Georgia"/>
              <a:buChar char="●"/>
            </a:pPr>
            <a:r>
              <a:rPr b="1" lang="en-GB" sz="1200">
                <a:solidFill>
                  <a:srgbClr val="242424"/>
                </a:solidFill>
                <a:highlight>
                  <a:schemeClr val="lt1"/>
                </a:highlight>
                <a:latin typeface="Georgia"/>
                <a:ea typeface="Georgia"/>
                <a:cs typeface="Georgia"/>
                <a:sym typeface="Georgia"/>
              </a:rPr>
              <a:t>Result: </a:t>
            </a:r>
            <a:r>
              <a:rPr lang="en-GB" sz="1200">
                <a:solidFill>
                  <a:srgbClr val="242424"/>
                </a:solidFill>
                <a:highlight>
                  <a:schemeClr val="lt1"/>
                </a:highlight>
                <a:latin typeface="Georgia"/>
                <a:ea typeface="Georgia"/>
                <a:cs typeface="Georgia"/>
                <a:sym typeface="Georgia"/>
              </a:rPr>
              <a:t>The top 7 most common genres are </a:t>
            </a:r>
            <a:r>
              <a:rPr b="1" lang="en-GB" sz="1200">
                <a:solidFill>
                  <a:srgbClr val="242424"/>
                </a:solidFill>
                <a:highlight>
                  <a:schemeClr val="lt1"/>
                </a:highlight>
                <a:latin typeface="Georgia"/>
                <a:ea typeface="Georgia"/>
                <a:cs typeface="Georgia"/>
                <a:sym typeface="Georgia"/>
              </a:rPr>
              <a:t>Drama</a:t>
            </a:r>
            <a:r>
              <a:rPr lang="en-GB" sz="1200">
                <a:solidFill>
                  <a:srgbClr val="242424"/>
                </a:solidFill>
                <a:highlight>
                  <a:schemeClr val="lt1"/>
                </a:highlight>
                <a:latin typeface="Georgia"/>
                <a:ea typeface="Georgia"/>
                <a:cs typeface="Georgia"/>
                <a:sym typeface="Georgia"/>
              </a:rPr>
              <a:t>, </a:t>
            </a:r>
            <a:r>
              <a:rPr b="1" lang="en-GB" sz="1200">
                <a:solidFill>
                  <a:srgbClr val="242424"/>
                </a:solidFill>
                <a:highlight>
                  <a:schemeClr val="lt1"/>
                </a:highlight>
                <a:latin typeface="Georgia"/>
                <a:ea typeface="Georgia"/>
                <a:cs typeface="Georgia"/>
                <a:sym typeface="Georgia"/>
              </a:rPr>
              <a:t>Comedy</a:t>
            </a:r>
            <a:r>
              <a:rPr lang="en-GB" sz="1200">
                <a:solidFill>
                  <a:srgbClr val="242424"/>
                </a:solidFill>
                <a:highlight>
                  <a:schemeClr val="lt1"/>
                </a:highlight>
                <a:latin typeface="Georgia"/>
                <a:ea typeface="Georgia"/>
                <a:cs typeface="Georgia"/>
                <a:sym typeface="Georgia"/>
              </a:rPr>
              <a:t>, </a:t>
            </a:r>
            <a:r>
              <a:rPr b="1" lang="en-GB" sz="1200">
                <a:solidFill>
                  <a:srgbClr val="242424"/>
                </a:solidFill>
                <a:highlight>
                  <a:schemeClr val="lt1"/>
                </a:highlight>
                <a:latin typeface="Georgia"/>
                <a:ea typeface="Georgia"/>
                <a:cs typeface="Georgia"/>
                <a:sym typeface="Georgia"/>
              </a:rPr>
              <a:t>Thriller</a:t>
            </a:r>
            <a:r>
              <a:rPr lang="en-GB" sz="1200">
                <a:solidFill>
                  <a:srgbClr val="242424"/>
                </a:solidFill>
                <a:highlight>
                  <a:schemeClr val="lt1"/>
                </a:highlight>
                <a:latin typeface="Georgia"/>
                <a:ea typeface="Georgia"/>
                <a:cs typeface="Georgia"/>
                <a:sym typeface="Georgia"/>
              </a:rPr>
              <a:t>, </a:t>
            </a:r>
            <a:r>
              <a:rPr b="1" lang="en-GB" sz="1200">
                <a:solidFill>
                  <a:srgbClr val="242424"/>
                </a:solidFill>
                <a:highlight>
                  <a:schemeClr val="lt1"/>
                </a:highlight>
                <a:latin typeface="Georgia"/>
                <a:ea typeface="Georgia"/>
                <a:cs typeface="Georgia"/>
                <a:sym typeface="Georgia"/>
              </a:rPr>
              <a:t>Action</a:t>
            </a:r>
            <a:r>
              <a:rPr lang="en-GB" sz="1200">
                <a:solidFill>
                  <a:srgbClr val="242424"/>
                </a:solidFill>
                <a:highlight>
                  <a:schemeClr val="lt1"/>
                </a:highlight>
                <a:latin typeface="Georgia"/>
                <a:ea typeface="Georgia"/>
                <a:cs typeface="Georgia"/>
                <a:sym typeface="Georgia"/>
              </a:rPr>
              <a:t>, </a:t>
            </a:r>
            <a:r>
              <a:rPr b="1" lang="en-GB" sz="1200">
                <a:solidFill>
                  <a:srgbClr val="242424"/>
                </a:solidFill>
                <a:highlight>
                  <a:schemeClr val="lt1"/>
                </a:highlight>
                <a:latin typeface="Georgia"/>
                <a:ea typeface="Georgia"/>
                <a:cs typeface="Georgia"/>
                <a:sym typeface="Georgia"/>
              </a:rPr>
              <a:t>Romance</a:t>
            </a:r>
            <a:r>
              <a:rPr lang="en-GB" sz="1200">
                <a:solidFill>
                  <a:srgbClr val="242424"/>
                </a:solidFill>
                <a:highlight>
                  <a:schemeClr val="lt1"/>
                </a:highlight>
                <a:latin typeface="Georgia"/>
                <a:ea typeface="Georgia"/>
                <a:cs typeface="Georgia"/>
                <a:sym typeface="Georgia"/>
              </a:rPr>
              <a:t>, </a:t>
            </a:r>
            <a:r>
              <a:rPr b="1" lang="en-GB" sz="1200">
                <a:solidFill>
                  <a:srgbClr val="242424"/>
                </a:solidFill>
                <a:highlight>
                  <a:schemeClr val="lt1"/>
                </a:highlight>
                <a:latin typeface="Georgia"/>
                <a:ea typeface="Georgia"/>
                <a:cs typeface="Georgia"/>
                <a:sym typeface="Georgia"/>
              </a:rPr>
              <a:t>Adventure</a:t>
            </a:r>
            <a:r>
              <a:rPr lang="en-GB" sz="1200">
                <a:solidFill>
                  <a:srgbClr val="242424"/>
                </a:solidFill>
                <a:highlight>
                  <a:schemeClr val="lt1"/>
                </a:highlight>
                <a:latin typeface="Georgia"/>
                <a:ea typeface="Georgia"/>
                <a:cs typeface="Georgia"/>
                <a:sym typeface="Georgia"/>
              </a:rPr>
              <a:t> and </a:t>
            </a:r>
            <a:r>
              <a:rPr b="1" lang="en-GB" sz="1200">
                <a:solidFill>
                  <a:srgbClr val="242424"/>
                </a:solidFill>
                <a:highlight>
                  <a:schemeClr val="lt1"/>
                </a:highlight>
                <a:latin typeface="Georgia"/>
                <a:ea typeface="Georgia"/>
                <a:cs typeface="Georgia"/>
                <a:sym typeface="Georgia"/>
              </a:rPr>
              <a:t>Crime. </a:t>
            </a:r>
            <a:r>
              <a:rPr lang="en-GB" sz="1200">
                <a:solidFill>
                  <a:srgbClr val="242424"/>
                </a:solidFill>
                <a:highlight>
                  <a:schemeClr val="lt1"/>
                </a:highlight>
                <a:latin typeface="Georgia"/>
                <a:ea typeface="Georgia"/>
                <a:cs typeface="Georgia"/>
                <a:sym typeface="Georgia"/>
              </a:rPr>
              <a:t>Also all the top 7 genres’ descriptive statistics are almost at same level.</a:t>
            </a:r>
            <a:endParaRPr sz="1200">
              <a:solidFill>
                <a:srgbClr val="242424"/>
              </a:solidFill>
              <a:highlight>
                <a:schemeClr val="lt1"/>
              </a:highlight>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pic>
        <p:nvPicPr>
          <p:cNvPr id="961" name="Google Shape;961;p56" title="Chart"/>
          <p:cNvPicPr preferRelativeResize="0"/>
          <p:nvPr/>
        </p:nvPicPr>
        <p:blipFill rotWithShape="1">
          <a:blip r:embed="rId4">
            <a:alphaModFix/>
          </a:blip>
          <a:srcRect b="0" l="0" r="0" t="0"/>
          <a:stretch/>
        </p:blipFill>
        <p:spPr>
          <a:xfrm>
            <a:off x="4459300" y="525725"/>
            <a:ext cx="3191799" cy="1971951"/>
          </a:xfrm>
          <a:prstGeom prst="rect">
            <a:avLst/>
          </a:prstGeom>
          <a:noFill/>
          <a:ln>
            <a:noFill/>
          </a:ln>
        </p:spPr>
      </p:pic>
      <p:pic>
        <p:nvPicPr>
          <p:cNvPr id="962" name="Google Shape;962;p56" title="Chart"/>
          <p:cNvPicPr preferRelativeResize="0"/>
          <p:nvPr/>
        </p:nvPicPr>
        <p:blipFill rotWithShape="1">
          <a:blip r:embed="rId5">
            <a:alphaModFix/>
          </a:blip>
          <a:srcRect b="0" l="0" r="0" t="0"/>
          <a:stretch/>
        </p:blipFill>
        <p:spPr>
          <a:xfrm>
            <a:off x="4459307" y="2618950"/>
            <a:ext cx="3379856" cy="20694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grpSp>
        <p:nvGrpSpPr>
          <p:cNvPr id="967" name="Google Shape;967;p57"/>
          <p:cNvGrpSpPr/>
          <p:nvPr/>
        </p:nvGrpSpPr>
        <p:grpSpPr>
          <a:xfrm>
            <a:off x="8646558" y="223789"/>
            <a:ext cx="198687" cy="73527"/>
            <a:chOff x="0" y="-38100"/>
            <a:chExt cx="128243" cy="47458"/>
          </a:xfrm>
        </p:grpSpPr>
        <p:sp>
          <p:nvSpPr>
            <p:cNvPr id="968" name="Google Shape;968;p57"/>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969" name="Google Shape;969;p57"/>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70" name="Google Shape;970;p57"/>
          <p:cNvGrpSpPr/>
          <p:nvPr/>
        </p:nvGrpSpPr>
        <p:grpSpPr>
          <a:xfrm>
            <a:off x="8646558" y="269840"/>
            <a:ext cx="198687" cy="73527"/>
            <a:chOff x="0" y="-38100"/>
            <a:chExt cx="128243" cy="47458"/>
          </a:xfrm>
        </p:grpSpPr>
        <p:sp>
          <p:nvSpPr>
            <p:cNvPr id="971" name="Google Shape;971;p57"/>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972" name="Google Shape;972;p57"/>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973" name="Google Shape;973;p57"/>
          <p:cNvSpPr/>
          <p:nvPr/>
        </p:nvSpPr>
        <p:spPr>
          <a:xfrm>
            <a:off x="412915" y="395724"/>
            <a:ext cx="137214" cy="130010"/>
          </a:xfrm>
          <a:custGeom>
            <a:rect b="b" l="l" r="r" t="t"/>
            <a:pathLst>
              <a:path extrusionOk="0" h="260019" w="274427">
                <a:moveTo>
                  <a:pt x="0" y="0"/>
                </a:moveTo>
                <a:lnTo>
                  <a:pt x="274427" y="0"/>
                </a:lnTo>
                <a:lnTo>
                  <a:pt x="274427" y="260020"/>
                </a:lnTo>
                <a:lnTo>
                  <a:pt x="0" y="260020"/>
                </a:lnTo>
                <a:lnTo>
                  <a:pt x="0" y="0"/>
                </a:lnTo>
                <a:close/>
              </a:path>
            </a:pathLst>
          </a:custGeom>
          <a:blipFill rotWithShape="1">
            <a:blip r:embed="rId3">
              <a:alphaModFix/>
            </a:blip>
            <a:stretch>
              <a:fillRect b="0" l="0" r="0" t="0"/>
            </a:stretch>
          </a:blipFill>
          <a:ln>
            <a:noFill/>
          </a:ln>
        </p:spPr>
      </p:sp>
      <p:grpSp>
        <p:nvGrpSpPr>
          <p:cNvPr id="974" name="Google Shape;974;p57"/>
          <p:cNvGrpSpPr/>
          <p:nvPr/>
        </p:nvGrpSpPr>
        <p:grpSpPr>
          <a:xfrm>
            <a:off x="9088966" y="4226547"/>
            <a:ext cx="55243" cy="402651"/>
            <a:chOff x="0" y="-38100"/>
            <a:chExt cx="29100" cy="212100"/>
          </a:xfrm>
        </p:grpSpPr>
        <p:sp>
          <p:nvSpPr>
            <p:cNvPr id="975" name="Google Shape;975;p57"/>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976" name="Google Shape;976;p57"/>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977" name="Google Shape;977;p57"/>
          <p:cNvSpPr txBox="1"/>
          <p:nvPr/>
        </p:nvSpPr>
        <p:spPr>
          <a:xfrm>
            <a:off x="707825" y="188750"/>
            <a:ext cx="48603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300">
                <a:solidFill>
                  <a:schemeClr val="dk1"/>
                </a:solidFill>
                <a:latin typeface="Calibri"/>
                <a:ea typeface="Calibri"/>
                <a:cs typeface="Calibri"/>
                <a:sym typeface="Calibri"/>
              </a:rPr>
              <a:t>IMDB Movie Analytics </a:t>
            </a:r>
            <a:endParaRPr b="1" sz="2300">
              <a:solidFill>
                <a:schemeClr val="dk1"/>
              </a:solidFill>
              <a:latin typeface="Calibri"/>
              <a:ea typeface="Calibri"/>
              <a:cs typeface="Calibri"/>
              <a:sym typeface="Calibri"/>
            </a:endParaRPr>
          </a:p>
        </p:txBody>
      </p:sp>
      <p:grpSp>
        <p:nvGrpSpPr>
          <p:cNvPr id="978" name="Google Shape;978;p57"/>
          <p:cNvGrpSpPr/>
          <p:nvPr/>
        </p:nvGrpSpPr>
        <p:grpSpPr>
          <a:xfrm>
            <a:off x="844022" y="613174"/>
            <a:ext cx="1068054" cy="96259"/>
            <a:chOff x="0" y="-38100"/>
            <a:chExt cx="274578" cy="50700"/>
          </a:xfrm>
        </p:grpSpPr>
        <p:sp>
          <p:nvSpPr>
            <p:cNvPr id="979" name="Google Shape;979;p57"/>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80" name="Google Shape;980;p57"/>
            <p:cNvSpPr txBox="1"/>
            <p:nvPr/>
          </p:nvSpPr>
          <p:spPr>
            <a:xfrm>
              <a:off x="0" y="-38100"/>
              <a:ext cx="274500" cy="5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81" name="Google Shape;981;p57"/>
          <p:cNvGrpSpPr/>
          <p:nvPr/>
        </p:nvGrpSpPr>
        <p:grpSpPr>
          <a:xfrm>
            <a:off x="6063597" y="2684896"/>
            <a:ext cx="3080273" cy="2482093"/>
            <a:chOff x="5492000" y="2140675"/>
            <a:chExt cx="3652209" cy="2873125"/>
          </a:xfrm>
        </p:grpSpPr>
        <p:grpSp>
          <p:nvGrpSpPr>
            <p:cNvPr id="982" name="Google Shape;982;p57"/>
            <p:cNvGrpSpPr/>
            <p:nvPr/>
          </p:nvGrpSpPr>
          <p:grpSpPr>
            <a:xfrm>
              <a:off x="9088966" y="4226547"/>
              <a:ext cx="55243" cy="402651"/>
              <a:chOff x="0" y="-38100"/>
              <a:chExt cx="29100" cy="212100"/>
            </a:xfrm>
          </p:grpSpPr>
          <p:sp>
            <p:nvSpPr>
              <p:cNvPr id="983" name="Google Shape;983;p57"/>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984" name="Google Shape;984;p57"/>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985" name="Google Shape;985;p57"/>
            <p:cNvSpPr/>
            <p:nvPr/>
          </p:nvSpPr>
          <p:spPr>
            <a:xfrm>
              <a:off x="8594600" y="2140675"/>
              <a:ext cx="342000" cy="28194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86" name="Google Shape;986;p57"/>
            <p:cNvSpPr/>
            <p:nvPr/>
          </p:nvSpPr>
          <p:spPr>
            <a:xfrm>
              <a:off x="5492000" y="4730600"/>
              <a:ext cx="3432900" cy="2832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
        <p:nvSpPr>
          <p:cNvPr id="987" name="Google Shape;987;p57"/>
          <p:cNvSpPr txBox="1"/>
          <p:nvPr/>
        </p:nvSpPr>
        <p:spPr>
          <a:xfrm>
            <a:off x="719625" y="837600"/>
            <a:ext cx="3987300" cy="4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1"/>
                </a:solidFill>
                <a:latin typeface="Calibri"/>
                <a:ea typeface="Calibri"/>
                <a:cs typeface="Calibri"/>
                <a:sym typeface="Calibri"/>
              </a:rPr>
              <a:t>Movie Duration Analysis </a:t>
            </a:r>
            <a:endParaRPr b="1" sz="1800">
              <a:solidFill>
                <a:schemeClr val="dk1"/>
              </a:solidFill>
              <a:latin typeface="Calibri"/>
              <a:ea typeface="Calibri"/>
              <a:cs typeface="Calibri"/>
              <a:sym typeface="Calibri"/>
            </a:endParaRPr>
          </a:p>
        </p:txBody>
      </p:sp>
      <p:sp>
        <p:nvSpPr>
          <p:cNvPr id="988" name="Google Shape;988;p57"/>
          <p:cNvSpPr txBox="1"/>
          <p:nvPr/>
        </p:nvSpPr>
        <p:spPr>
          <a:xfrm>
            <a:off x="802200" y="1344850"/>
            <a:ext cx="2866800" cy="3409500"/>
          </a:xfrm>
          <a:prstGeom prst="rect">
            <a:avLst/>
          </a:prstGeom>
          <a:noFill/>
          <a:ln>
            <a:noFill/>
          </a:ln>
        </p:spPr>
        <p:txBody>
          <a:bodyPr anchorCtr="0" anchor="t" bIns="91425" lIns="91425" spcFirstLastPara="1" rIns="91425" wrap="square" tIns="91425">
            <a:noAutofit/>
          </a:bodyPr>
          <a:lstStyle/>
          <a:p>
            <a:pPr indent="0" lvl="0" marL="0" rtl="0" algn="l">
              <a:spcBef>
                <a:spcPts val="1400"/>
              </a:spcBef>
              <a:spcAft>
                <a:spcPts val="0"/>
              </a:spcAft>
              <a:buClr>
                <a:schemeClr val="dk1"/>
              </a:buClr>
              <a:buSzPts val="1400"/>
              <a:buFont typeface="Arial"/>
              <a:buNone/>
            </a:pPr>
            <a:r>
              <a:rPr lang="en-GB" sz="1300">
                <a:solidFill>
                  <a:srgbClr val="242424"/>
                </a:solidFill>
                <a:highlight>
                  <a:schemeClr val="lt1"/>
                </a:highlight>
                <a:latin typeface="Georgia"/>
                <a:ea typeface="Georgia"/>
                <a:cs typeface="Georgia"/>
                <a:sym typeface="Georgia"/>
              </a:rPr>
              <a:t>Analyze the distribution of movie durations and its impact on the IMDB score.</a:t>
            </a:r>
            <a:endParaRPr sz="1300">
              <a:solidFill>
                <a:srgbClr val="242424"/>
              </a:solidFill>
              <a:highlight>
                <a:schemeClr val="lt1"/>
              </a:highlight>
              <a:latin typeface="Georgia"/>
              <a:ea typeface="Georgia"/>
              <a:cs typeface="Georgia"/>
              <a:sym typeface="Georgia"/>
            </a:endParaRPr>
          </a:p>
          <a:p>
            <a:pPr indent="-311150" lvl="0" marL="457200" rtl="0" algn="l">
              <a:spcBef>
                <a:spcPts val="1400"/>
              </a:spcBef>
              <a:spcAft>
                <a:spcPts val="0"/>
              </a:spcAft>
              <a:buClr>
                <a:srgbClr val="242424"/>
              </a:buClr>
              <a:buSzPts val="1300"/>
              <a:buFont typeface="Georgia"/>
              <a:buChar char="●"/>
            </a:pPr>
            <a:r>
              <a:rPr b="1" lang="en-GB" sz="1300">
                <a:solidFill>
                  <a:srgbClr val="242424"/>
                </a:solidFill>
                <a:highlight>
                  <a:schemeClr val="lt1"/>
                </a:highlight>
                <a:latin typeface="Georgia"/>
                <a:ea typeface="Georgia"/>
                <a:cs typeface="Georgia"/>
                <a:sym typeface="Georgia"/>
              </a:rPr>
              <a:t>Task: </a:t>
            </a:r>
            <a:r>
              <a:rPr lang="en-GB" sz="1300">
                <a:solidFill>
                  <a:srgbClr val="242424"/>
                </a:solidFill>
                <a:highlight>
                  <a:schemeClr val="lt1"/>
                </a:highlight>
                <a:latin typeface="Georgia"/>
                <a:ea typeface="Georgia"/>
                <a:cs typeface="Georgia"/>
                <a:sym typeface="Georgia"/>
              </a:rPr>
              <a:t>Analyze the distribution of movie durations and identify the relationship between movie duration and IMDB score.</a:t>
            </a:r>
            <a:endParaRPr sz="1300">
              <a:solidFill>
                <a:srgbClr val="242424"/>
              </a:solidFill>
              <a:highlight>
                <a:schemeClr val="lt1"/>
              </a:highlight>
              <a:latin typeface="Georgia"/>
              <a:ea typeface="Georgia"/>
              <a:cs typeface="Georgia"/>
              <a:sym typeface="Georgia"/>
            </a:endParaRPr>
          </a:p>
          <a:p>
            <a:pPr indent="-311150" lvl="0" marL="457200" rtl="0" algn="l">
              <a:spcBef>
                <a:spcPts val="0"/>
              </a:spcBef>
              <a:spcAft>
                <a:spcPts val="0"/>
              </a:spcAft>
              <a:buClr>
                <a:srgbClr val="242424"/>
              </a:buClr>
              <a:buSzPts val="1300"/>
              <a:buFont typeface="Georgia"/>
              <a:buChar char="●"/>
            </a:pPr>
            <a:r>
              <a:rPr b="1" lang="en-GB" sz="1300">
                <a:solidFill>
                  <a:srgbClr val="242424"/>
                </a:solidFill>
                <a:highlight>
                  <a:schemeClr val="lt1"/>
                </a:highlight>
                <a:latin typeface="Georgia"/>
                <a:ea typeface="Georgia"/>
                <a:cs typeface="Georgia"/>
                <a:sym typeface="Georgia"/>
              </a:rPr>
              <a:t>Result: </a:t>
            </a:r>
            <a:r>
              <a:rPr lang="en-GB" sz="1300">
                <a:solidFill>
                  <a:srgbClr val="242424"/>
                </a:solidFill>
                <a:highlight>
                  <a:schemeClr val="lt1"/>
                </a:highlight>
                <a:latin typeface="Georgia"/>
                <a:ea typeface="Georgia"/>
                <a:cs typeface="Georgia"/>
                <a:sym typeface="Georgia"/>
              </a:rPr>
              <a:t>The distribution of </a:t>
            </a:r>
            <a:r>
              <a:rPr b="1" lang="en-GB" sz="1300">
                <a:solidFill>
                  <a:srgbClr val="242424"/>
                </a:solidFill>
                <a:highlight>
                  <a:schemeClr val="lt1"/>
                </a:highlight>
                <a:latin typeface="Georgia"/>
                <a:ea typeface="Georgia"/>
                <a:cs typeface="Georgia"/>
                <a:sym typeface="Georgia"/>
              </a:rPr>
              <a:t>Movie Durations</a:t>
            </a:r>
            <a:r>
              <a:rPr lang="en-GB" sz="1300">
                <a:solidFill>
                  <a:srgbClr val="242424"/>
                </a:solidFill>
                <a:highlight>
                  <a:schemeClr val="lt1"/>
                </a:highlight>
                <a:latin typeface="Georgia"/>
                <a:ea typeface="Georgia"/>
                <a:cs typeface="Georgia"/>
                <a:sym typeface="Georgia"/>
              </a:rPr>
              <a:t> shows that it closely follows a </a:t>
            </a:r>
            <a:r>
              <a:rPr b="1" lang="en-GB" sz="1300">
                <a:solidFill>
                  <a:srgbClr val="242424"/>
                </a:solidFill>
                <a:highlight>
                  <a:schemeClr val="lt1"/>
                </a:highlight>
                <a:latin typeface="Georgia"/>
                <a:ea typeface="Georgia"/>
                <a:cs typeface="Georgia"/>
                <a:sym typeface="Georgia"/>
              </a:rPr>
              <a:t>Normal Distribution</a:t>
            </a:r>
            <a:r>
              <a:rPr lang="en-GB" sz="1300">
                <a:solidFill>
                  <a:srgbClr val="242424"/>
                </a:solidFill>
                <a:highlight>
                  <a:schemeClr val="lt1"/>
                </a:highlight>
                <a:latin typeface="Georgia"/>
                <a:ea typeface="Georgia"/>
                <a:cs typeface="Georgia"/>
                <a:sym typeface="Georgia"/>
              </a:rPr>
              <a:t>. Also the scatter plot shows that </a:t>
            </a:r>
            <a:r>
              <a:rPr b="1" lang="en-GB" sz="1300">
                <a:solidFill>
                  <a:srgbClr val="242424"/>
                </a:solidFill>
                <a:highlight>
                  <a:schemeClr val="lt1"/>
                </a:highlight>
                <a:latin typeface="Georgia"/>
                <a:ea typeface="Georgia"/>
                <a:cs typeface="Georgia"/>
                <a:sym typeface="Georgia"/>
              </a:rPr>
              <a:t>duration</a:t>
            </a:r>
            <a:r>
              <a:rPr lang="en-GB" sz="1300">
                <a:solidFill>
                  <a:srgbClr val="242424"/>
                </a:solidFill>
                <a:highlight>
                  <a:schemeClr val="lt1"/>
                </a:highlight>
                <a:latin typeface="Georgia"/>
                <a:ea typeface="Georgia"/>
                <a:cs typeface="Georgia"/>
                <a:sym typeface="Georgia"/>
              </a:rPr>
              <a:t> and </a:t>
            </a:r>
            <a:r>
              <a:rPr b="1" lang="en-GB" sz="1300">
                <a:solidFill>
                  <a:srgbClr val="242424"/>
                </a:solidFill>
                <a:highlight>
                  <a:schemeClr val="lt1"/>
                </a:highlight>
                <a:latin typeface="Georgia"/>
                <a:ea typeface="Georgia"/>
                <a:cs typeface="Georgia"/>
                <a:sym typeface="Georgia"/>
              </a:rPr>
              <a:t>imdb_scores </a:t>
            </a:r>
            <a:r>
              <a:rPr lang="en-GB" sz="1300">
                <a:solidFill>
                  <a:srgbClr val="242424"/>
                </a:solidFill>
                <a:highlight>
                  <a:schemeClr val="lt1"/>
                </a:highlight>
                <a:latin typeface="Georgia"/>
                <a:ea typeface="Georgia"/>
                <a:cs typeface="Georgia"/>
                <a:sym typeface="Georgia"/>
              </a:rPr>
              <a:t>have a positive relationship.</a:t>
            </a:r>
            <a:endParaRPr sz="1300">
              <a:solidFill>
                <a:srgbClr val="242424"/>
              </a:solidFill>
              <a:highlight>
                <a:schemeClr val="lt1"/>
              </a:highlight>
              <a:latin typeface="Georgia"/>
              <a:ea typeface="Georgia"/>
              <a:cs typeface="Georgia"/>
              <a:sym typeface="Georgia"/>
            </a:endParaRPr>
          </a:p>
          <a:p>
            <a:pPr indent="0" lvl="0" marL="0" rtl="0" algn="l">
              <a:spcBef>
                <a:spcPts val="0"/>
              </a:spcBef>
              <a:spcAft>
                <a:spcPts val="0"/>
              </a:spcAft>
              <a:buNone/>
            </a:pPr>
            <a:r>
              <a:t/>
            </a:r>
            <a:endParaRPr sz="1000">
              <a:solidFill>
                <a:srgbClr val="242424"/>
              </a:solidFill>
              <a:highlight>
                <a:schemeClr val="lt1"/>
              </a:highlight>
              <a:latin typeface="Georgia"/>
              <a:ea typeface="Georgia"/>
              <a:cs typeface="Georgia"/>
              <a:sym typeface="Georgia"/>
            </a:endParaRPr>
          </a:p>
        </p:txBody>
      </p:sp>
      <p:pic>
        <p:nvPicPr>
          <p:cNvPr id="989" name="Google Shape;989;p57"/>
          <p:cNvPicPr preferRelativeResize="0"/>
          <p:nvPr/>
        </p:nvPicPr>
        <p:blipFill rotWithShape="1">
          <a:blip r:embed="rId4">
            <a:alphaModFix/>
          </a:blip>
          <a:srcRect b="0" l="0" r="0" t="0"/>
          <a:stretch/>
        </p:blipFill>
        <p:spPr>
          <a:xfrm>
            <a:off x="4486600" y="525725"/>
            <a:ext cx="3318324" cy="1983350"/>
          </a:xfrm>
          <a:prstGeom prst="rect">
            <a:avLst/>
          </a:prstGeom>
          <a:noFill/>
          <a:ln>
            <a:noFill/>
          </a:ln>
        </p:spPr>
      </p:pic>
      <p:pic>
        <p:nvPicPr>
          <p:cNvPr id="990" name="Google Shape;990;p57" title="Chart"/>
          <p:cNvPicPr preferRelativeResize="0"/>
          <p:nvPr/>
        </p:nvPicPr>
        <p:blipFill rotWithShape="1">
          <a:blip r:embed="rId5">
            <a:alphaModFix/>
          </a:blip>
          <a:srcRect b="0" l="0" r="0" t="0"/>
          <a:stretch/>
        </p:blipFill>
        <p:spPr>
          <a:xfrm>
            <a:off x="4486600" y="2684910"/>
            <a:ext cx="3440548" cy="211506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grpSp>
        <p:nvGrpSpPr>
          <p:cNvPr id="995" name="Google Shape;995;p58"/>
          <p:cNvGrpSpPr/>
          <p:nvPr/>
        </p:nvGrpSpPr>
        <p:grpSpPr>
          <a:xfrm>
            <a:off x="8646558" y="223789"/>
            <a:ext cx="198687" cy="73527"/>
            <a:chOff x="0" y="-38100"/>
            <a:chExt cx="128243" cy="47458"/>
          </a:xfrm>
        </p:grpSpPr>
        <p:sp>
          <p:nvSpPr>
            <p:cNvPr id="996" name="Google Shape;996;p58"/>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997" name="Google Shape;997;p58"/>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98" name="Google Shape;998;p58"/>
          <p:cNvGrpSpPr/>
          <p:nvPr/>
        </p:nvGrpSpPr>
        <p:grpSpPr>
          <a:xfrm>
            <a:off x="8646558" y="269840"/>
            <a:ext cx="198687" cy="73527"/>
            <a:chOff x="0" y="-38100"/>
            <a:chExt cx="128243" cy="47458"/>
          </a:xfrm>
        </p:grpSpPr>
        <p:sp>
          <p:nvSpPr>
            <p:cNvPr id="999" name="Google Shape;999;p58"/>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1000" name="Google Shape;1000;p58"/>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001" name="Google Shape;1001;p58"/>
          <p:cNvSpPr/>
          <p:nvPr/>
        </p:nvSpPr>
        <p:spPr>
          <a:xfrm>
            <a:off x="412915" y="395724"/>
            <a:ext cx="137214" cy="130010"/>
          </a:xfrm>
          <a:custGeom>
            <a:rect b="b" l="l" r="r" t="t"/>
            <a:pathLst>
              <a:path extrusionOk="0" h="260019" w="274427">
                <a:moveTo>
                  <a:pt x="0" y="0"/>
                </a:moveTo>
                <a:lnTo>
                  <a:pt x="274427" y="0"/>
                </a:lnTo>
                <a:lnTo>
                  <a:pt x="274427" y="260020"/>
                </a:lnTo>
                <a:lnTo>
                  <a:pt x="0" y="260020"/>
                </a:lnTo>
                <a:lnTo>
                  <a:pt x="0" y="0"/>
                </a:lnTo>
                <a:close/>
              </a:path>
            </a:pathLst>
          </a:custGeom>
          <a:blipFill rotWithShape="1">
            <a:blip r:embed="rId3">
              <a:alphaModFix/>
            </a:blip>
            <a:stretch>
              <a:fillRect b="0" l="0" r="0" t="0"/>
            </a:stretch>
          </a:blipFill>
          <a:ln>
            <a:noFill/>
          </a:ln>
        </p:spPr>
      </p:sp>
      <p:grpSp>
        <p:nvGrpSpPr>
          <p:cNvPr id="1002" name="Google Shape;1002;p58"/>
          <p:cNvGrpSpPr/>
          <p:nvPr/>
        </p:nvGrpSpPr>
        <p:grpSpPr>
          <a:xfrm>
            <a:off x="9088966" y="4226547"/>
            <a:ext cx="55243" cy="402651"/>
            <a:chOff x="0" y="-38100"/>
            <a:chExt cx="29100" cy="212100"/>
          </a:xfrm>
        </p:grpSpPr>
        <p:sp>
          <p:nvSpPr>
            <p:cNvPr id="1003" name="Google Shape;1003;p58"/>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1004" name="Google Shape;1004;p58"/>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005" name="Google Shape;1005;p58"/>
          <p:cNvSpPr txBox="1"/>
          <p:nvPr/>
        </p:nvSpPr>
        <p:spPr>
          <a:xfrm>
            <a:off x="707825" y="188750"/>
            <a:ext cx="48603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300">
                <a:solidFill>
                  <a:schemeClr val="dk1"/>
                </a:solidFill>
                <a:latin typeface="Calibri"/>
                <a:ea typeface="Calibri"/>
                <a:cs typeface="Calibri"/>
                <a:sym typeface="Calibri"/>
              </a:rPr>
              <a:t>IMDB Movie Analytics </a:t>
            </a:r>
            <a:endParaRPr b="1" sz="2300">
              <a:solidFill>
                <a:schemeClr val="dk1"/>
              </a:solidFill>
              <a:latin typeface="Calibri"/>
              <a:ea typeface="Calibri"/>
              <a:cs typeface="Calibri"/>
              <a:sym typeface="Calibri"/>
            </a:endParaRPr>
          </a:p>
        </p:txBody>
      </p:sp>
      <p:grpSp>
        <p:nvGrpSpPr>
          <p:cNvPr id="1006" name="Google Shape;1006;p58"/>
          <p:cNvGrpSpPr/>
          <p:nvPr/>
        </p:nvGrpSpPr>
        <p:grpSpPr>
          <a:xfrm>
            <a:off x="844022" y="613174"/>
            <a:ext cx="1068054" cy="96259"/>
            <a:chOff x="0" y="-38100"/>
            <a:chExt cx="274578" cy="50700"/>
          </a:xfrm>
        </p:grpSpPr>
        <p:sp>
          <p:nvSpPr>
            <p:cNvPr id="1007" name="Google Shape;1007;p58"/>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08" name="Google Shape;1008;p58"/>
            <p:cNvSpPr txBox="1"/>
            <p:nvPr/>
          </p:nvSpPr>
          <p:spPr>
            <a:xfrm>
              <a:off x="0" y="-38100"/>
              <a:ext cx="274500" cy="5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09" name="Google Shape;1009;p58"/>
          <p:cNvGrpSpPr/>
          <p:nvPr/>
        </p:nvGrpSpPr>
        <p:grpSpPr>
          <a:xfrm>
            <a:off x="6063597" y="2684896"/>
            <a:ext cx="3080273" cy="2482093"/>
            <a:chOff x="5492000" y="2140675"/>
            <a:chExt cx="3652209" cy="2873125"/>
          </a:xfrm>
        </p:grpSpPr>
        <p:grpSp>
          <p:nvGrpSpPr>
            <p:cNvPr id="1010" name="Google Shape;1010;p58"/>
            <p:cNvGrpSpPr/>
            <p:nvPr/>
          </p:nvGrpSpPr>
          <p:grpSpPr>
            <a:xfrm>
              <a:off x="9088966" y="4226547"/>
              <a:ext cx="55243" cy="402651"/>
              <a:chOff x="0" y="-38100"/>
              <a:chExt cx="29100" cy="212100"/>
            </a:xfrm>
          </p:grpSpPr>
          <p:sp>
            <p:nvSpPr>
              <p:cNvPr id="1011" name="Google Shape;1011;p58"/>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1012" name="Google Shape;1012;p58"/>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013" name="Google Shape;1013;p58"/>
            <p:cNvSpPr/>
            <p:nvPr/>
          </p:nvSpPr>
          <p:spPr>
            <a:xfrm>
              <a:off x="8594600" y="2140675"/>
              <a:ext cx="342000" cy="28194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14" name="Google Shape;1014;p58"/>
            <p:cNvSpPr/>
            <p:nvPr/>
          </p:nvSpPr>
          <p:spPr>
            <a:xfrm>
              <a:off x="5492000" y="4730600"/>
              <a:ext cx="3432900" cy="2832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
        <p:nvSpPr>
          <p:cNvPr id="1015" name="Google Shape;1015;p58"/>
          <p:cNvSpPr txBox="1"/>
          <p:nvPr/>
        </p:nvSpPr>
        <p:spPr>
          <a:xfrm>
            <a:off x="707825" y="719750"/>
            <a:ext cx="3987300" cy="4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1"/>
                </a:solidFill>
                <a:latin typeface="Calibri"/>
                <a:ea typeface="Calibri"/>
                <a:cs typeface="Calibri"/>
                <a:sym typeface="Calibri"/>
              </a:rPr>
              <a:t>Language </a:t>
            </a:r>
            <a:r>
              <a:rPr b="1" lang="en-GB" sz="1800">
                <a:solidFill>
                  <a:schemeClr val="dk1"/>
                </a:solidFill>
                <a:latin typeface="Calibri"/>
                <a:ea typeface="Calibri"/>
                <a:cs typeface="Calibri"/>
                <a:sym typeface="Calibri"/>
              </a:rPr>
              <a:t>Analysis </a:t>
            </a:r>
            <a:endParaRPr b="1" sz="1800">
              <a:solidFill>
                <a:schemeClr val="dk1"/>
              </a:solidFill>
              <a:latin typeface="Calibri"/>
              <a:ea typeface="Calibri"/>
              <a:cs typeface="Calibri"/>
              <a:sym typeface="Calibri"/>
            </a:endParaRPr>
          </a:p>
        </p:txBody>
      </p:sp>
      <p:sp>
        <p:nvSpPr>
          <p:cNvPr id="1016" name="Google Shape;1016;p58"/>
          <p:cNvSpPr txBox="1"/>
          <p:nvPr/>
        </p:nvSpPr>
        <p:spPr>
          <a:xfrm>
            <a:off x="571550" y="1132675"/>
            <a:ext cx="7314000" cy="13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500"/>
              <a:buFont typeface="Arial"/>
              <a:buNone/>
            </a:pPr>
            <a:r>
              <a:rPr lang="en-GB" sz="1100">
                <a:solidFill>
                  <a:srgbClr val="242424"/>
                </a:solidFill>
                <a:highlight>
                  <a:schemeClr val="lt1"/>
                </a:highlight>
                <a:latin typeface="Georgia"/>
                <a:ea typeface="Georgia"/>
                <a:cs typeface="Georgia"/>
                <a:sym typeface="Georgia"/>
              </a:rPr>
              <a:t>Situation: Examine the distribution of movies based on their language.</a:t>
            </a:r>
            <a:endParaRPr sz="1100">
              <a:solidFill>
                <a:srgbClr val="242424"/>
              </a:solidFill>
              <a:highlight>
                <a:schemeClr val="lt1"/>
              </a:highlight>
              <a:latin typeface="Georgia"/>
              <a:ea typeface="Georgia"/>
              <a:cs typeface="Georgia"/>
              <a:sym typeface="Georgia"/>
            </a:endParaRPr>
          </a:p>
          <a:p>
            <a:pPr indent="-298450" lvl="0" marL="457200" rtl="0" algn="l">
              <a:spcBef>
                <a:spcPts val="25"/>
              </a:spcBef>
              <a:spcAft>
                <a:spcPts val="0"/>
              </a:spcAft>
              <a:buClr>
                <a:srgbClr val="242424"/>
              </a:buClr>
              <a:buSzPts val="1100"/>
              <a:buFont typeface="Georgia"/>
              <a:buChar char="●"/>
            </a:pPr>
            <a:r>
              <a:rPr b="1" lang="en-GB" sz="1100">
                <a:solidFill>
                  <a:srgbClr val="242424"/>
                </a:solidFill>
                <a:highlight>
                  <a:schemeClr val="lt1"/>
                </a:highlight>
                <a:latin typeface="Georgia"/>
                <a:ea typeface="Georgia"/>
                <a:cs typeface="Georgia"/>
                <a:sym typeface="Georgia"/>
              </a:rPr>
              <a:t>Task: </a:t>
            </a:r>
            <a:r>
              <a:rPr lang="en-GB" sz="1100">
                <a:solidFill>
                  <a:srgbClr val="242424"/>
                </a:solidFill>
                <a:highlight>
                  <a:schemeClr val="lt1"/>
                </a:highlight>
                <a:latin typeface="Georgia"/>
                <a:ea typeface="Georgia"/>
                <a:cs typeface="Georgia"/>
                <a:sym typeface="Georgia"/>
              </a:rPr>
              <a:t>Determine the most common languages used in movies and analyze their impact on the IMDB score using descriptive statistics.</a:t>
            </a:r>
            <a:endParaRPr sz="1100">
              <a:solidFill>
                <a:srgbClr val="242424"/>
              </a:solidFill>
              <a:highlight>
                <a:schemeClr val="lt1"/>
              </a:highlight>
              <a:latin typeface="Georgia"/>
              <a:ea typeface="Georgia"/>
              <a:cs typeface="Georgia"/>
              <a:sym typeface="Georgia"/>
            </a:endParaRPr>
          </a:p>
          <a:p>
            <a:pPr indent="-298450" lvl="0" marL="457200" rtl="0" algn="l">
              <a:spcBef>
                <a:spcPts val="25"/>
              </a:spcBef>
              <a:spcAft>
                <a:spcPts val="0"/>
              </a:spcAft>
              <a:buClr>
                <a:srgbClr val="242424"/>
              </a:buClr>
              <a:buSzPts val="1100"/>
              <a:buFont typeface="Georgia"/>
              <a:buChar char="●"/>
            </a:pPr>
            <a:r>
              <a:rPr b="1" lang="en-GB" sz="1100">
                <a:solidFill>
                  <a:srgbClr val="242424"/>
                </a:solidFill>
                <a:highlight>
                  <a:schemeClr val="lt1"/>
                </a:highlight>
                <a:latin typeface="Georgia"/>
                <a:ea typeface="Georgia"/>
                <a:cs typeface="Georgia"/>
                <a:sym typeface="Georgia"/>
              </a:rPr>
              <a:t>Result: </a:t>
            </a:r>
            <a:r>
              <a:rPr lang="en-GB" sz="1100">
                <a:solidFill>
                  <a:srgbClr val="242424"/>
                </a:solidFill>
                <a:highlight>
                  <a:schemeClr val="lt1"/>
                </a:highlight>
                <a:latin typeface="Georgia"/>
                <a:ea typeface="Georgia"/>
                <a:cs typeface="Georgia"/>
                <a:sym typeface="Georgia"/>
              </a:rPr>
              <a:t>The left plot show that </a:t>
            </a:r>
            <a:r>
              <a:rPr b="1" lang="en-GB" sz="1100">
                <a:solidFill>
                  <a:srgbClr val="242424"/>
                </a:solidFill>
                <a:highlight>
                  <a:schemeClr val="lt1"/>
                </a:highlight>
                <a:latin typeface="Georgia"/>
                <a:ea typeface="Georgia"/>
                <a:cs typeface="Georgia"/>
                <a:sym typeface="Georgia"/>
              </a:rPr>
              <a:t>English </a:t>
            </a:r>
            <a:r>
              <a:rPr lang="en-GB" sz="1100">
                <a:solidFill>
                  <a:srgbClr val="242424"/>
                </a:solidFill>
                <a:highlight>
                  <a:schemeClr val="lt1"/>
                </a:highlight>
                <a:latin typeface="Georgia"/>
                <a:ea typeface="Georgia"/>
                <a:cs typeface="Georgia"/>
                <a:sym typeface="Georgia"/>
              </a:rPr>
              <a:t>is the most common language used in movies followed by </a:t>
            </a:r>
            <a:r>
              <a:rPr b="1" lang="en-GB" sz="1100">
                <a:solidFill>
                  <a:srgbClr val="242424"/>
                </a:solidFill>
                <a:highlight>
                  <a:schemeClr val="lt1"/>
                </a:highlight>
                <a:latin typeface="Georgia"/>
                <a:ea typeface="Georgia"/>
                <a:cs typeface="Georgia"/>
                <a:sym typeface="Georgia"/>
              </a:rPr>
              <a:t>French</a:t>
            </a:r>
            <a:r>
              <a:rPr lang="en-GB" sz="1100">
                <a:solidFill>
                  <a:srgbClr val="242424"/>
                </a:solidFill>
                <a:highlight>
                  <a:schemeClr val="lt1"/>
                </a:highlight>
                <a:latin typeface="Georgia"/>
                <a:ea typeface="Georgia"/>
                <a:cs typeface="Georgia"/>
                <a:sym typeface="Georgia"/>
              </a:rPr>
              <a:t>, </a:t>
            </a:r>
            <a:r>
              <a:rPr b="1" lang="en-GB" sz="1100">
                <a:solidFill>
                  <a:srgbClr val="242424"/>
                </a:solidFill>
                <a:highlight>
                  <a:schemeClr val="lt1"/>
                </a:highlight>
                <a:latin typeface="Georgia"/>
                <a:ea typeface="Georgia"/>
                <a:cs typeface="Georgia"/>
                <a:sym typeface="Georgia"/>
              </a:rPr>
              <a:t>Spanish</a:t>
            </a:r>
            <a:r>
              <a:rPr lang="en-GB" sz="1100">
                <a:solidFill>
                  <a:srgbClr val="242424"/>
                </a:solidFill>
                <a:highlight>
                  <a:schemeClr val="lt1"/>
                </a:highlight>
                <a:latin typeface="Georgia"/>
                <a:ea typeface="Georgia"/>
                <a:cs typeface="Georgia"/>
                <a:sym typeface="Georgia"/>
              </a:rPr>
              <a:t>, </a:t>
            </a:r>
            <a:r>
              <a:rPr b="1" lang="en-GB" sz="1100">
                <a:solidFill>
                  <a:srgbClr val="242424"/>
                </a:solidFill>
                <a:highlight>
                  <a:schemeClr val="lt1"/>
                </a:highlight>
                <a:latin typeface="Georgia"/>
                <a:ea typeface="Georgia"/>
                <a:cs typeface="Georgia"/>
                <a:sym typeface="Georgia"/>
              </a:rPr>
              <a:t>Hindi </a:t>
            </a:r>
            <a:r>
              <a:rPr lang="en-GB" sz="1100">
                <a:solidFill>
                  <a:srgbClr val="242424"/>
                </a:solidFill>
                <a:highlight>
                  <a:schemeClr val="lt1"/>
                </a:highlight>
                <a:latin typeface="Georgia"/>
                <a:ea typeface="Georgia"/>
                <a:cs typeface="Georgia"/>
                <a:sym typeface="Georgia"/>
              </a:rPr>
              <a:t>and </a:t>
            </a:r>
            <a:r>
              <a:rPr b="1" lang="en-GB" sz="1100">
                <a:solidFill>
                  <a:srgbClr val="242424"/>
                </a:solidFill>
                <a:highlight>
                  <a:schemeClr val="lt1"/>
                </a:highlight>
                <a:latin typeface="Georgia"/>
                <a:ea typeface="Georgia"/>
                <a:cs typeface="Georgia"/>
                <a:sym typeface="Georgia"/>
              </a:rPr>
              <a:t>Mandarin</a:t>
            </a:r>
            <a:r>
              <a:rPr lang="en-GB" sz="1100">
                <a:solidFill>
                  <a:srgbClr val="242424"/>
                </a:solidFill>
                <a:highlight>
                  <a:schemeClr val="lt1"/>
                </a:highlight>
                <a:latin typeface="Georgia"/>
                <a:ea typeface="Georgia"/>
                <a:cs typeface="Georgia"/>
                <a:sym typeface="Georgia"/>
              </a:rPr>
              <a:t>. The right plot shows that </a:t>
            </a:r>
            <a:r>
              <a:rPr b="1" lang="en-GB" sz="1100">
                <a:solidFill>
                  <a:srgbClr val="242424"/>
                </a:solidFill>
                <a:highlight>
                  <a:schemeClr val="lt1"/>
                </a:highlight>
                <a:latin typeface="Georgia"/>
                <a:ea typeface="Georgia"/>
                <a:cs typeface="Georgia"/>
                <a:sym typeface="Georgia"/>
              </a:rPr>
              <a:t>French </a:t>
            </a:r>
            <a:r>
              <a:rPr lang="en-GB" sz="1100">
                <a:solidFill>
                  <a:srgbClr val="242424"/>
                </a:solidFill>
                <a:highlight>
                  <a:schemeClr val="lt1"/>
                </a:highlight>
                <a:latin typeface="Georgia"/>
                <a:ea typeface="Georgia"/>
                <a:cs typeface="Georgia"/>
                <a:sym typeface="Georgia"/>
              </a:rPr>
              <a:t>language has comparatively higher </a:t>
            </a:r>
            <a:r>
              <a:rPr b="1" lang="en-GB" sz="1100">
                <a:solidFill>
                  <a:srgbClr val="242424"/>
                </a:solidFill>
                <a:highlight>
                  <a:schemeClr val="lt1"/>
                </a:highlight>
                <a:latin typeface="Georgia"/>
                <a:ea typeface="Georgia"/>
                <a:cs typeface="Georgia"/>
                <a:sym typeface="Georgia"/>
              </a:rPr>
              <a:t>mean </a:t>
            </a:r>
            <a:r>
              <a:rPr lang="en-GB" sz="1100">
                <a:solidFill>
                  <a:srgbClr val="242424"/>
                </a:solidFill>
                <a:highlight>
                  <a:schemeClr val="lt1"/>
                </a:highlight>
                <a:latin typeface="Georgia"/>
                <a:ea typeface="Georgia"/>
                <a:cs typeface="Georgia"/>
                <a:sym typeface="Georgia"/>
              </a:rPr>
              <a:t>and </a:t>
            </a:r>
            <a:r>
              <a:rPr b="1" lang="en-GB" sz="1100">
                <a:solidFill>
                  <a:srgbClr val="242424"/>
                </a:solidFill>
                <a:highlight>
                  <a:schemeClr val="lt1"/>
                </a:highlight>
                <a:latin typeface="Georgia"/>
                <a:ea typeface="Georgia"/>
                <a:cs typeface="Georgia"/>
                <a:sym typeface="Georgia"/>
              </a:rPr>
              <a:t>median </a:t>
            </a:r>
            <a:r>
              <a:rPr lang="en-GB" sz="1100">
                <a:solidFill>
                  <a:srgbClr val="242424"/>
                </a:solidFill>
                <a:highlight>
                  <a:schemeClr val="lt1"/>
                </a:highlight>
                <a:latin typeface="Georgia"/>
                <a:ea typeface="Georgia"/>
                <a:cs typeface="Georgia"/>
                <a:sym typeface="Georgia"/>
              </a:rPr>
              <a:t>but lower </a:t>
            </a:r>
            <a:r>
              <a:rPr b="1" lang="en-GB" sz="1100">
                <a:solidFill>
                  <a:srgbClr val="242424"/>
                </a:solidFill>
                <a:highlight>
                  <a:schemeClr val="lt1"/>
                </a:highlight>
                <a:latin typeface="Georgia"/>
                <a:ea typeface="Georgia"/>
                <a:cs typeface="Georgia"/>
                <a:sym typeface="Georgia"/>
              </a:rPr>
              <a:t>variance </a:t>
            </a:r>
            <a:r>
              <a:rPr lang="en-GB" sz="1100">
                <a:solidFill>
                  <a:srgbClr val="242424"/>
                </a:solidFill>
                <a:highlight>
                  <a:schemeClr val="lt1"/>
                </a:highlight>
                <a:latin typeface="Georgia"/>
                <a:ea typeface="Georgia"/>
                <a:cs typeface="Georgia"/>
                <a:sym typeface="Georgia"/>
              </a:rPr>
              <a:t>and </a:t>
            </a:r>
            <a:r>
              <a:rPr b="1" lang="en-GB" sz="1100">
                <a:solidFill>
                  <a:srgbClr val="242424"/>
                </a:solidFill>
                <a:highlight>
                  <a:schemeClr val="lt1"/>
                </a:highlight>
                <a:latin typeface="Georgia"/>
                <a:ea typeface="Georgia"/>
                <a:cs typeface="Georgia"/>
                <a:sym typeface="Georgia"/>
              </a:rPr>
              <a:t>standard deviation </a:t>
            </a:r>
            <a:r>
              <a:rPr lang="en-GB" sz="1100">
                <a:solidFill>
                  <a:srgbClr val="242424"/>
                </a:solidFill>
                <a:highlight>
                  <a:schemeClr val="lt1"/>
                </a:highlight>
                <a:latin typeface="Georgia"/>
                <a:ea typeface="Georgia"/>
                <a:cs typeface="Georgia"/>
                <a:sym typeface="Georgia"/>
              </a:rPr>
              <a:t>implying that most of the French language movies have their </a:t>
            </a:r>
            <a:r>
              <a:rPr b="1" lang="en-GB" sz="1100">
                <a:solidFill>
                  <a:srgbClr val="242424"/>
                </a:solidFill>
                <a:highlight>
                  <a:schemeClr val="lt1"/>
                </a:highlight>
                <a:latin typeface="Georgia"/>
                <a:ea typeface="Georgia"/>
                <a:cs typeface="Georgia"/>
                <a:sym typeface="Georgia"/>
              </a:rPr>
              <a:t>imdb </a:t>
            </a:r>
            <a:r>
              <a:rPr lang="en-GB" sz="1100">
                <a:solidFill>
                  <a:srgbClr val="242424"/>
                </a:solidFill>
                <a:highlight>
                  <a:schemeClr val="lt1"/>
                </a:highlight>
                <a:latin typeface="Georgia"/>
                <a:ea typeface="Georgia"/>
                <a:cs typeface="Georgia"/>
                <a:sym typeface="Georgia"/>
              </a:rPr>
              <a:t>score on the higher side.</a:t>
            </a:r>
            <a:endParaRPr sz="1100">
              <a:solidFill>
                <a:srgbClr val="242424"/>
              </a:solidFill>
              <a:highlight>
                <a:schemeClr val="lt1"/>
              </a:highlight>
              <a:latin typeface="Georgia"/>
              <a:ea typeface="Georgia"/>
              <a:cs typeface="Georgia"/>
              <a:sym typeface="Georgia"/>
            </a:endParaRPr>
          </a:p>
          <a:p>
            <a:pPr indent="0" lvl="0" marL="457200" rtl="0" algn="l">
              <a:spcBef>
                <a:spcPts val="0"/>
              </a:spcBef>
              <a:spcAft>
                <a:spcPts val="0"/>
              </a:spcAft>
              <a:buNone/>
            </a:pPr>
            <a:r>
              <a:t/>
            </a:r>
            <a:endParaRPr sz="1000">
              <a:solidFill>
                <a:srgbClr val="242424"/>
              </a:solidFill>
              <a:highlight>
                <a:schemeClr val="lt1"/>
              </a:highlight>
              <a:latin typeface="Georgia"/>
              <a:ea typeface="Georgia"/>
              <a:cs typeface="Georgia"/>
              <a:sym typeface="Georgia"/>
            </a:endParaRPr>
          </a:p>
          <a:p>
            <a:pPr indent="0" lvl="0" marL="0" rtl="0" algn="l">
              <a:spcBef>
                <a:spcPts val="1400"/>
              </a:spcBef>
              <a:spcAft>
                <a:spcPts val="0"/>
              </a:spcAft>
              <a:buNone/>
            </a:pPr>
            <a:r>
              <a:t/>
            </a:r>
            <a:endParaRPr sz="800">
              <a:solidFill>
                <a:srgbClr val="242424"/>
              </a:solidFill>
              <a:highlight>
                <a:schemeClr val="lt1"/>
              </a:highlight>
              <a:latin typeface="Georgia"/>
              <a:ea typeface="Georgia"/>
              <a:cs typeface="Georgia"/>
              <a:sym typeface="Georgia"/>
            </a:endParaRPr>
          </a:p>
        </p:txBody>
      </p:sp>
      <p:pic>
        <p:nvPicPr>
          <p:cNvPr id="1017" name="Google Shape;1017;p58" title="Chart"/>
          <p:cNvPicPr preferRelativeResize="0"/>
          <p:nvPr/>
        </p:nvPicPr>
        <p:blipFill rotWithShape="1">
          <a:blip r:embed="rId4">
            <a:alphaModFix/>
          </a:blip>
          <a:srcRect b="0" l="0" r="0" t="0"/>
          <a:stretch/>
        </p:blipFill>
        <p:spPr>
          <a:xfrm>
            <a:off x="2483275" y="2669150"/>
            <a:ext cx="3490551" cy="21583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grpSp>
        <p:nvGrpSpPr>
          <p:cNvPr id="1022" name="Google Shape;1022;p59"/>
          <p:cNvGrpSpPr/>
          <p:nvPr/>
        </p:nvGrpSpPr>
        <p:grpSpPr>
          <a:xfrm>
            <a:off x="8646558" y="223789"/>
            <a:ext cx="198687" cy="73527"/>
            <a:chOff x="0" y="-38100"/>
            <a:chExt cx="128243" cy="47458"/>
          </a:xfrm>
        </p:grpSpPr>
        <p:sp>
          <p:nvSpPr>
            <p:cNvPr id="1023" name="Google Shape;1023;p59"/>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1024" name="Google Shape;1024;p59"/>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25" name="Google Shape;1025;p59"/>
          <p:cNvGrpSpPr/>
          <p:nvPr/>
        </p:nvGrpSpPr>
        <p:grpSpPr>
          <a:xfrm>
            <a:off x="8646558" y="269840"/>
            <a:ext cx="198687" cy="73527"/>
            <a:chOff x="0" y="-38100"/>
            <a:chExt cx="128243" cy="47458"/>
          </a:xfrm>
        </p:grpSpPr>
        <p:sp>
          <p:nvSpPr>
            <p:cNvPr id="1026" name="Google Shape;1026;p59"/>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1027" name="Google Shape;1027;p59"/>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028" name="Google Shape;1028;p59"/>
          <p:cNvSpPr/>
          <p:nvPr/>
        </p:nvSpPr>
        <p:spPr>
          <a:xfrm>
            <a:off x="412915" y="395724"/>
            <a:ext cx="137214" cy="130010"/>
          </a:xfrm>
          <a:custGeom>
            <a:rect b="b" l="l" r="r" t="t"/>
            <a:pathLst>
              <a:path extrusionOk="0" h="260019" w="274427">
                <a:moveTo>
                  <a:pt x="0" y="0"/>
                </a:moveTo>
                <a:lnTo>
                  <a:pt x="274427" y="0"/>
                </a:lnTo>
                <a:lnTo>
                  <a:pt x="274427" y="260020"/>
                </a:lnTo>
                <a:lnTo>
                  <a:pt x="0" y="260020"/>
                </a:lnTo>
                <a:lnTo>
                  <a:pt x="0" y="0"/>
                </a:lnTo>
                <a:close/>
              </a:path>
            </a:pathLst>
          </a:custGeom>
          <a:blipFill rotWithShape="1">
            <a:blip r:embed="rId3">
              <a:alphaModFix/>
            </a:blip>
            <a:stretch>
              <a:fillRect b="0" l="0" r="0" t="0"/>
            </a:stretch>
          </a:blipFill>
          <a:ln>
            <a:noFill/>
          </a:ln>
        </p:spPr>
      </p:sp>
      <p:grpSp>
        <p:nvGrpSpPr>
          <p:cNvPr id="1029" name="Google Shape;1029;p59"/>
          <p:cNvGrpSpPr/>
          <p:nvPr/>
        </p:nvGrpSpPr>
        <p:grpSpPr>
          <a:xfrm>
            <a:off x="9088966" y="4226547"/>
            <a:ext cx="55243" cy="402651"/>
            <a:chOff x="0" y="-38100"/>
            <a:chExt cx="29100" cy="212100"/>
          </a:xfrm>
        </p:grpSpPr>
        <p:sp>
          <p:nvSpPr>
            <p:cNvPr id="1030" name="Google Shape;1030;p59"/>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1031" name="Google Shape;1031;p59"/>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032" name="Google Shape;1032;p59"/>
          <p:cNvSpPr txBox="1"/>
          <p:nvPr/>
        </p:nvSpPr>
        <p:spPr>
          <a:xfrm>
            <a:off x="707825" y="188750"/>
            <a:ext cx="48603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300">
                <a:solidFill>
                  <a:schemeClr val="dk1"/>
                </a:solidFill>
                <a:latin typeface="Calibri"/>
                <a:ea typeface="Calibri"/>
                <a:cs typeface="Calibri"/>
                <a:sym typeface="Calibri"/>
              </a:rPr>
              <a:t>IMDB Movie Analytics </a:t>
            </a:r>
            <a:endParaRPr b="1" sz="2300">
              <a:solidFill>
                <a:schemeClr val="dk1"/>
              </a:solidFill>
              <a:latin typeface="Calibri"/>
              <a:ea typeface="Calibri"/>
              <a:cs typeface="Calibri"/>
              <a:sym typeface="Calibri"/>
            </a:endParaRPr>
          </a:p>
        </p:txBody>
      </p:sp>
      <p:grpSp>
        <p:nvGrpSpPr>
          <p:cNvPr id="1033" name="Google Shape;1033;p59"/>
          <p:cNvGrpSpPr/>
          <p:nvPr/>
        </p:nvGrpSpPr>
        <p:grpSpPr>
          <a:xfrm>
            <a:off x="844022" y="613174"/>
            <a:ext cx="1068054" cy="96259"/>
            <a:chOff x="0" y="-38100"/>
            <a:chExt cx="274578" cy="50700"/>
          </a:xfrm>
        </p:grpSpPr>
        <p:sp>
          <p:nvSpPr>
            <p:cNvPr id="1034" name="Google Shape;1034;p59"/>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35" name="Google Shape;1035;p59"/>
            <p:cNvSpPr txBox="1"/>
            <p:nvPr/>
          </p:nvSpPr>
          <p:spPr>
            <a:xfrm>
              <a:off x="0" y="-38100"/>
              <a:ext cx="274500" cy="5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36" name="Google Shape;1036;p59"/>
          <p:cNvGrpSpPr/>
          <p:nvPr/>
        </p:nvGrpSpPr>
        <p:grpSpPr>
          <a:xfrm>
            <a:off x="6063597" y="2684896"/>
            <a:ext cx="3080273" cy="2482093"/>
            <a:chOff x="5492000" y="2140675"/>
            <a:chExt cx="3652209" cy="2873125"/>
          </a:xfrm>
        </p:grpSpPr>
        <p:grpSp>
          <p:nvGrpSpPr>
            <p:cNvPr id="1037" name="Google Shape;1037;p59"/>
            <p:cNvGrpSpPr/>
            <p:nvPr/>
          </p:nvGrpSpPr>
          <p:grpSpPr>
            <a:xfrm>
              <a:off x="9088966" y="4226547"/>
              <a:ext cx="55243" cy="402651"/>
              <a:chOff x="0" y="-38100"/>
              <a:chExt cx="29100" cy="212100"/>
            </a:xfrm>
          </p:grpSpPr>
          <p:sp>
            <p:nvSpPr>
              <p:cNvPr id="1038" name="Google Shape;1038;p59"/>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1039" name="Google Shape;1039;p59"/>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040" name="Google Shape;1040;p59"/>
            <p:cNvSpPr/>
            <p:nvPr/>
          </p:nvSpPr>
          <p:spPr>
            <a:xfrm>
              <a:off x="8594600" y="2140675"/>
              <a:ext cx="342000" cy="28194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41" name="Google Shape;1041;p59"/>
            <p:cNvSpPr/>
            <p:nvPr/>
          </p:nvSpPr>
          <p:spPr>
            <a:xfrm>
              <a:off x="5492000" y="4730600"/>
              <a:ext cx="3432900" cy="2832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
        <p:nvSpPr>
          <p:cNvPr id="1042" name="Google Shape;1042;p59"/>
          <p:cNvSpPr txBox="1"/>
          <p:nvPr/>
        </p:nvSpPr>
        <p:spPr>
          <a:xfrm>
            <a:off x="707825" y="719750"/>
            <a:ext cx="3987300" cy="4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1"/>
                </a:solidFill>
                <a:latin typeface="Calibri"/>
                <a:ea typeface="Calibri"/>
                <a:cs typeface="Calibri"/>
                <a:sym typeface="Calibri"/>
              </a:rPr>
              <a:t>Director</a:t>
            </a:r>
            <a:r>
              <a:rPr b="1" lang="en-GB" sz="1800">
                <a:solidFill>
                  <a:schemeClr val="dk1"/>
                </a:solidFill>
                <a:latin typeface="Calibri"/>
                <a:ea typeface="Calibri"/>
                <a:cs typeface="Calibri"/>
                <a:sym typeface="Calibri"/>
              </a:rPr>
              <a:t> Analysis </a:t>
            </a:r>
            <a:endParaRPr b="1" sz="1800">
              <a:solidFill>
                <a:schemeClr val="dk1"/>
              </a:solidFill>
              <a:latin typeface="Calibri"/>
              <a:ea typeface="Calibri"/>
              <a:cs typeface="Calibri"/>
              <a:sym typeface="Calibri"/>
            </a:endParaRPr>
          </a:p>
        </p:txBody>
      </p:sp>
      <p:sp>
        <p:nvSpPr>
          <p:cNvPr id="1043" name="Google Shape;1043;p59"/>
          <p:cNvSpPr txBox="1"/>
          <p:nvPr/>
        </p:nvSpPr>
        <p:spPr>
          <a:xfrm>
            <a:off x="625200" y="1026275"/>
            <a:ext cx="7314000" cy="13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500"/>
              <a:buFont typeface="Arial"/>
              <a:buNone/>
            </a:pPr>
            <a:r>
              <a:rPr lang="en-GB" sz="1200">
                <a:solidFill>
                  <a:srgbClr val="242424"/>
                </a:solidFill>
                <a:highlight>
                  <a:schemeClr val="lt1"/>
                </a:highlight>
                <a:latin typeface="Georgia"/>
                <a:ea typeface="Georgia"/>
                <a:cs typeface="Georgia"/>
                <a:sym typeface="Georgia"/>
              </a:rPr>
              <a:t>Influence of directors on movie ratings</a:t>
            </a:r>
            <a:r>
              <a:rPr b="1" lang="en-GB" sz="1200">
                <a:solidFill>
                  <a:srgbClr val="242424"/>
                </a:solidFill>
                <a:highlight>
                  <a:schemeClr val="lt1"/>
                </a:highlight>
                <a:latin typeface="Georgia"/>
                <a:ea typeface="Georgia"/>
                <a:cs typeface="Georgia"/>
                <a:sym typeface="Georgia"/>
              </a:rPr>
              <a:t>.</a:t>
            </a:r>
            <a:endParaRPr b="1" sz="1200">
              <a:solidFill>
                <a:srgbClr val="242424"/>
              </a:solidFill>
              <a:highlight>
                <a:schemeClr val="lt1"/>
              </a:highlight>
              <a:latin typeface="Georgia"/>
              <a:ea typeface="Georgia"/>
              <a:cs typeface="Georgia"/>
              <a:sym typeface="Georgia"/>
            </a:endParaRPr>
          </a:p>
          <a:p>
            <a:pPr indent="-304800" lvl="0" marL="457200" rtl="0" algn="l">
              <a:spcBef>
                <a:spcPts val="25"/>
              </a:spcBef>
              <a:spcAft>
                <a:spcPts val="0"/>
              </a:spcAft>
              <a:buClr>
                <a:srgbClr val="242424"/>
              </a:buClr>
              <a:buSzPts val="1200"/>
              <a:buFont typeface="Georgia"/>
              <a:buChar char="●"/>
            </a:pPr>
            <a:r>
              <a:rPr b="1" lang="en-GB" sz="1200">
                <a:solidFill>
                  <a:srgbClr val="242424"/>
                </a:solidFill>
                <a:highlight>
                  <a:schemeClr val="lt1"/>
                </a:highlight>
                <a:latin typeface="Georgia"/>
                <a:ea typeface="Georgia"/>
                <a:cs typeface="Georgia"/>
                <a:sym typeface="Georgia"/>
              </a:rPr>
              <a:t>Task:</a:t>
            </a:r>
            <a:r>
              <a:rPr lang="en-GB" sz="1200">
                <a:solidFill>
                  <a:srgbClr val="242424"/>
                </a:solidFill>
                <a:highlight>
                  <a:schemeClr val="lt1"/>
                </a:highlight>
                <a:latin typeface="Georgia"/>
                <a:ea typeface="Georgia"/>
                <a:cs typeface="Georgia"/>
                <a:sym typeface="Georgia"/>
              </a:rPr>
              <a:t> Identify the top directors based on their average IMDB score and analyze their contribution to the success of movies using percentile calculations.</a:t>
            </a:r>
            <a:endParaRPr sz="1200">
              <a:solidFill>
                <a:srgbClr val="242424"/>
              </a:solidFill>
              <a:highlight>
                <a:schemeClr val="lt1"/>
              </a:highlight>
              <a:latin typeface="Georgia"/>
              <a:ea typeface="Georgia"/>
              <a:cs typeface="Georgia"/>
              <a:sym typeface="Georgia"/>
            </a:endParaRPr>
          </a:p>
          <a:p>
            <a:pPr indent="-304800" lvl="0" marL="457200" rtl="0" algn="l">
              <a:spcBef>
                <a:spcPts val="0"/>
              </a:spcBef>
              <a:spcAft>
                <a:spcPts val="0"/>
              </a:spcAft>
              <a:buClr>
                <a:srgbClr val="242424"/>
              </a:buClr>
              <a:buSzPts val="1200"/>
              <a:buFont typeface="Georgia"/>
              <a:buChar char="●"/>
            </a:pPr>
            <a:r>
              <a:rPr b="1" lang="en-GB" sz="1200">
                <a:solidFill>
                  <a:srgbClr val="242424"/>
                </a:solidFill>
                <a:highlight>
                  <a:schemeClr val="lt1"/>
                </a:highlight>
                <a:latin typeface="Georgia"/>
                <a:ea typeface="Georgia"/>
                <a:cs typeface="Georgia"/>
                <a:sym typeface="Georgia"/>
              </a:rPr>
              <a:t>Result: </a:t>
            </a:r>
            <a:r>
              <a:rPr lang="en-GB" sz="1200">
                <a:solidFill>
                  <a:srgbClr val="242424"/>
                </a:solidFill>
                <a:highlight>
                  <a:schemeClr val="lt1"/>
                </a:highlight>
                <a:latin typeface="Georgia"/>
                <a:ea typeface="Georgia"/>
                <a:cs typeface="Georgia"/>
                <a:sym typeface="Georgia"/>
              </a:rPr>
              <a:t>The plot considers only those directors whose </a:t>
            </a:r>
            <a:r>
              <a:rPr b="1" lang="en-GB" sz="1200">
                <a:solidFill>
                  <a:srgbClr val="242424"/>
                </a:solidFill>
                <a:highlight>
                  <a:schemeClr val="lt1"/>
                </a:highlight>
                <a:latin typeface="Georgia"/>
                <a:ea typeface="Georgia"/>
                <a:cs typeface="Georgia"/>
                <a:sym typeface="Georgia"/>
              </a:rPr>
              <a:t>movie counts are more than 9 </a:t>
            </a:r>
            <a:r>
              <a:rPr lang="en-GB" sz="1200">
                <a:solidFill>
                  <a:srgbClr val="242424"/>
                </a:solidFill>
                <a:highlight>
                  <a:schemeClr val="lt1"/>
                </a:highlight>
                <a:latin typeface="Georgia"/>
                <a:ea typeface="Georgia"/>
                <a:cs typeface="Georgia"/>
                <a:sym typeface="Georgia"/>
              </a:rPr>
              <a:t>and </a:t>
            </a:r>
            <a:r>
              <a:rPr b="1" lang="en-GB" sz="1200">
                <a:solidFill>
                  <a:srgbClr val="242424"/>
                </a:solidFill>
                <a:highlight>
                  <a:schemeClr val="lt1"/>
                </a:highlight>
                <a:latin typeface="Georgia"/>
                <a:ea typeface="Georgia"/>
                <a:cs typeface="Georgia"/>
                <a:sym typeface="Georgia"/>
              </a:rPr>
              <a:t>the range of IMDB Scores is less than equal to 3 </a:t>
            </a:r>
            <a:r>
              <a:rPr lang="en-GB" sz="1200">
                <a:solidFill>
                  <a:srgbClr val="242424"/>
                </a:solidFill>
                <a:highlight>
                  <a:schemeClr val="lt1"/>
                </a:highlight>
                <a:latin typeface="Georgia"/>
                <a:ea typeface="Georgia"/>
                <a:cs typeface="Georgia"/>
                <a:sym typeface="Georgia"/>
              </a:rPr>
              <a:t>as otherwise it would be unfair for those who has maintained consistently high scores for large number of movies to be compared for top directors to those who has performed well in few movies.</a:t>
            </a:r>
            <a:endParaRPr sz="1200">
              <a:solidFill>
                <a:srgbClr val="242424"/>
              </a:solidFill>
              <a:highlight>
                <a:schemeClr val="lt1"/>
              </a:highlight>
              <a:latin typeface="Georgia"/>
              <a:ea typeface="Georgia"/>
              <a:cs typeface="Georgia"/>
              <a:sym typeface="Georgia"/>
            </a:endParaRPr>
          </a:p>
          <a:p>
            <a:pPr indent="0" lvl="0" marL="0" rtl="0" algn="l">
              <a:spcBef>
                <a:spcPts val="1400"/>
              </a:spcBef>
              <a:spcAft>
                <a:spcPts val="0"/>
              </a:spcAft>
              <a:buNone/>
            </a:pPr>
            <a:r>
              <a:t/>
            </a:r>
            <a:endParaRPr sz="1100">
              <a:solidFill>
                <a:srgbClr val="242424"/>
              </a:solidFill>
              <a:highlight>
                <a:schemeClr val="lt1"/>
              </a:highlight>
              <a:latin typeface="Georgia"/>
              <a:ea typeface="Georgia"/>
              <a:cs typeface="Georgia"/>
              <a:sym typeface="Georgia"/>
            </a:endParaRPr>
          </a:p>
        </p:txBody>
      </p:sp>
      <p:pic>
        <p:nvPicPr>
          <p:cNvPr id="1044" name="Google Shape;1044;p59" title="Chart"/>
          <p:cNvPicPr preferRelativeResize="0"/>
          <p:nvPr/>
        </p:nvPicPr>
        <p:blipFill rotWithShape="1">
          <a:blip r:embed="rId4">
            <a:alphaModFix/>
          </a:blip>
          <a:srcRect b="0" l="0" r="0" t="0"/>
          <a:stretch/>
        </p:blipFill>
        <p:spPr>
          <a:xfrm>
            <a:off x="1628763" y="2684900"/>
            <a:ext cx="5153724" cy="20464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grpSp>
        <p:nvGrpSpPr>
          <p:cNvPr id="1049" name="Google Shape;1049;p60"/>
          <p:cNvGrpSpPr/>
          <p:nvPr/>
        </p:nvGrpSpPr>
        <p:grpSpPr>
          <a:xfrm>
            <a:off x="8646558" y="223789"/>
            <a:ext cx="198687" cy="73527"/>
            <a:chOff x="0" y="-38100"/>
            <a:chExt cx="128243" cy="47458"/>
          </a:xfrm>
        </p:grpSpPr>
        <p:sp>
          <p:nvSpPr>
            <p:cNvPr id="1050" name="Google Shape;1050;p60"/>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1051" name="Google Shape;1051;p60"/>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52" name="Google Shape;1052;p60"/>
          <p:cNvGrpSpPr/>
          <p:nvPr/>
        </p:nvGrpSpPr>
        <p:grpSpPr>
          <a:xfrm>
            <a:off x="8646558" y="269840"/>
            <a:ext cx="198687" cy="73527"/>
            <a:chOff x="0" y="-38100"/>
            <a:chExt cx="128243" cy="47458"/>
          </a:xfrm>
        </p:grpSpPr>
        <p:sp>
          <p:nvSpPr>
            <p:cNvPr id="1053" name="Google Shape;1053;p60"/>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1054" name="Google Shape;1054;p60"/>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055" name="Google Shape;1055;p60"/>
          <p:cNvSpPr/>
          <p:nvPr/>
        </p:nvSpPr>
        <p:spPr>
          <a:xfrm>
            <a:off x="412915" y="395724"/>
            <a:ext cx="137214" cy="130010"/>
          </a:xfrm>
          <a:custGeom>
            <a:rect b="b" l="l" r="r" t="t"/>
            <a:pathLst>
              <a:path extrusionOk="0" h="260019" w="274427">
                <a:moveTo>
                  <a:pt x="0" y="0"/>
                </a:moveTo>
                <a:lnTo>
                  <a:pt x="274427" y="0"/>
                </a:lnTo>
                <a:lnTo>
                  <a:pt x="274427" y="260020"/>
                </a:lnTo>
                <a:lnTo>
                  <a:pt x="0" y="260020"/>
                </a:lnTo>
                <a:lnTo>
                  <a:pt x="0" y="0"/>
                </a:lnTo>
                <a:close/>
              </a:path>
            </a:pathLst>
          </a:custGeom>
          <a:blipFill rotWithShape="1">
            <a:blip r:embed="rId3">
              <a:alphaModFix/>
            </a:blip>
            <a:stretch>
              <a:fillRect b="0" l="0" r="0" t="0"/>
            </a:stretch>
          </a:blipFill>
          <a:ln>
            <a:noFill/>
          </a:ln>
        </p:spPr>
      </p:sp>
      <p:grpSp>
        <p:nvGrpSpPr>
          <p:cNvPr id="1056" name="Google Shape;1056;p60"/>
          <p:cNvGrpSpPr/>
          <p:nvPr/>
        </p:nvGrpSpPr>
        <p:grpSpPr>
          <a:xfrm>
            <a:off x="9088966" y="4226547"/>
            <a:ext cx="55243" cy="402651"/>
            <a:chOff x="0" y="-38100"/>
            <a:chExt cx="29100" cy="212100"/>
          </a:xfrm>
        </p:grpSpPr>
        <p:sp>
          <p:nvSpPr>
            <p:cNvPr id="1057" name="Google Shape;1057;p60"/>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1058" name="Google Shape;1058;p60"/>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059" name="Google Shape;1059;p60"/>
          <p:cNvSpPr txBox="1"/>
          <p:nvPr/>
        </p:nvSpPr>
        <p:spPr>
          <a:xfrm>
            <a:off x="707825" y="188750"/>
            <a:ext cx="48603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300">
                <a:solidFill>
                  <a:schemeClr val="dk1"/>
                </a:solidFill>
                <a:latin typeface="Calibri"/>
                <a:ea typeface="Calibri"/>
                <a:cs typeface="Calibri"/>
                <a:sym typeface="Calibri"/>
              </a:rPr>
              <a:t>IMDB Movie Analytics </a:t>
            </a:r>
            <a:endParaRPr b="1" sz="2300">
              <a:solidFill>
                <a:schemeClr val="dk1"/>
              </a:solidFill>
              <a:latin typeface="Calibri"/>
              <a:ea typeface="Calibri"/>
              <a:cs typeface="Calibri"/>
              <a:sym typeface="Calibri"/>
            </a:endParaRPr>
          </a:p>
        </p:txBody>
      </p:sp>
      <p:grpSp>
        <p:nvGrpSpPr>
          <p:cNvPr id="1060" name="Google Shape;1060;p60"/>
          <p:cNvGrpSpPr/>
          <p:nvPr/>
        </p:nvGrpSpPr>
        <p:grpSpPr>
          <a:xfrm>
            <a:off x="844022" y="613174"/>
            <a:ext cx="1068054" cy="96259"/>
            <a:chOff x="0" y="-38100"/>
            <a:chExt cx="274578" cy="50700"/>
          </a:xfrm>
        </p:grpSpPr>
        <p:sp>
          <p:nvSpPr>
            <p:cNvPr id="1061" name="Google Shape;1061;p60"/>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62" name="Google Shape;1062;p60"/>
            <p:cNvSpPr txBox="1"/>
            <p:nvPr/>
          </p:nvSpPr>
          <p:spPr>
            <a:xfrm>
              <a:off x="0" y="-38100"/>
              <a:ext cx="274500" cy="5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63" name="Google Shape;1063;p60"/>
          <p:cNvGrpSpPr/>
          <p:nvPr/>
        </p:nvGrpSpPr>
        <p:grpSpPr>
          <a:xfrm>
            <a:off x="6063597" y="2684896"/>
            <a:ext cx="3080273" cy="2482093"/>
            <a:chOff x="5492000" y="2140675"/>
            <a:chExt cx="3652209" cy="2873125"/>
          </a:xfrm>
        </p:grpSpPr>
        <p:grpSp>
          <p:nvGrpSpPr>
            <p:cNvPr id="1064" name="Google Shape;1064;p60"/>
            <p:cNvGrpSpPr/>
            <p:nvPr/>
          </p:nvGrpSpPr>
          <p:grpSpPr>
            <a:xfrm>
              <a:off x="9088966" y="4226547"/>
              <a:ext cx="55243" cy="402651"/>
              <a:chOff x="0" y="-38100"/>
              <a:chExt cx="29100" cy="212100"/>
            </a:xfrm>
          </p:grpSpPr>
          <p:sp>
            <p:nvSpPr>
              <p:cNvPr id="1065" name="Google Shape;1065;p60"/>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1066" name="Google Shape;1066;p60"/>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067" name="Google Shape;1067;p60"/>
            <p:cNvSpPr/>
            <p:nvPr/>
          </p:nvSpPr>
          <p:spPr>
            <a:xfrm>
              <a:off x="8594600" y="2140675"/>
              <a:ext cx="342000" cy="28194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68" name="Google Shape;1068;p60"/>
            <p:cNvSpPr/>
            <p:nvPr/>
          </p:nvSpPr>
          <p:spPr>
            <a:xfrm>
              <a:off x="5492000" y="4730600"/>
              <a:ext cx="3432900" cy="2832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
        <p:nvSpPr>
          <p:cNvPr id="1069" name="Google Shape;1069;p60"/>
          <p:cNvSpPr txBox="1"/>
          <p:nvPr/>
        </p:nvSpPr>
        <p:spPr>
          <a:xfrm>
            <a:off x="707825" y="719750"/>
            <a:ext cx="3987300" cy="4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1"/>
                </a:solidFill>
                <a:latin typeface="Calibri"/>
                <a:ea typeface="Calibri"/>
                <a:cs typeface="Calibri"/>
                <a:sym typeface="Calibri"/>
              </a:rPr>
              <a:t>Budget</a:t>
            </a:r>
            <a:r>
              <a:rPr b="1" lang="en-GB" sz="1800">
                <a:solidFill>
                  <a:schemeClr val="dk1"/>
                </a:solidFill>
                <a:latin typeface="Calibri"/>
                <a:ea typeface="Calibri"/>
                <a:cs typeface="Calibri"/>
                <a:sym typeface="Calibri"/>
              </a:rPr>
              <a:t> Analysis </a:t>
            </a:r>
            <a:endParaRPr b="1" sz="1800">
              <a:solidFill>
                <a:schemeClr val="dk1"/>
              </a:solidFill>
              <a:latin typeface="Calibri"/>
              <a:ea typeface="Calibri"/>
              <a:cs typeface="Calibri"/>
              <a:sym typeface="Calibri"/>
            </a:endParaRPr>
          </a:p>
        </p:txBody>
      </p:sp>
      <p:sp>
        <p:nvSpPr>
          <p:cNvPr id="1070" name="Google Shape;1070;p60"/>
          <p:cNvSpPr txBox="1"/>
          <p:nvPr/>
        </p:nvSpPr>
        <p:spPr>
          <a:xfrm>
            <a:off x="648825" y="1122350"/>
            <a:ext cx="7314000" cy="13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500"/>
              <a:buFont typeface="Arial"/>
              <a:buNone/>
            </a:pPr>
            <a:r>
              <a:rPr lang="en-GB" sz="1200">
                <a:solidFill>
                  <a:srgbClr val="242424"/>
                </a:solidFill>
                <a:highlight>
                  <a:schemeClr val="lt1"/>
                </a:highlight>
                <a:latin typeface="Georgia"/>
                <a:ea typeface="Georgia"/>
                <a:cs typeface="Georgia"/>
                <a:sym typeface="Georgia"/>
              </a:rPr>
              <a:t>Explore the relationship between movie budgets and their financial success.</a:t>
            </a:r>
            <a:endParaRPr sz="1200">
              <a:solidFill>
                <a:srgbClr val="242424"/>
              </a:solidFill>
              <a:highlight>
                <a:schemeClr val="lt1"/>
              </a:highlight>
              <a:latin typeface="Georgia"/>
              <a:ea typeface="Georgia"/>
              <a:cs typeface="Georgia"/>
              <a:sym typeface="Georgia"/>
            </a:endParaRPr>
          </a:p>
          <a:p>
            <a:pPr indent="-304800" lvl="0" marL="749300" rtl="0" algn="l">
              <a:spcBef>
                <a:spcPts val="0"/>
              </a:spcBef>
              <a:spcAft>
                <a:spcPts val="0"/>
              </a:spcAft>
              <a:buClr>
                <a:srgbClr val="242424"/>
              </a:buClr>
              <a:buSzPts val="1200"/>
              <a:buFont typeface="Georgia"/>
              <a:buChar char="●"/>
            </a:pPr>
            <a:r>
              <a:rPr b="1" lang="en-GB" sz="1200">
                <a:solidFill>
                  <a:srgbClr val="242424"/>
                </a:solidFill>
                <a:highlight>
                  <a:schemeClr val="lt1"/>
                </a:highlight>
                <a:latin typeface="Georgia"/>
                <a:ea typeface="Georgia"/>
                <a:cs typeface="Georgia"/>
                <a:sym typeface="Georgia"/>
              </a:rPr>
              <a:t>Task: </a:t>
            </a:r>
            <a:r>
              <a:rPr lang="en-GB" sz="1200">
                <a:solidFill>
                  <a:srgbClr val="242424"/>
                </a:solidFill>
                <a:highlight>
                  <a:schemeClr val="lt1"/>
                </a:highlight>
                <a:latin typeface="Georgia"/>
                <a:ea typeface="Georgia"/>
                <a:cs typeface="Georgia"/>
                <a:sym typeface="Georgia"/>
              </a:rPr>
              <a:t>Analyze the correlation between movie budgets and gross earnings, and identify the movies with the highest profit margin</a:t>
            </a:r>
            <a:r>
              <a:rPr b="1" lang="en-GB" sz="1200">
                <a:solidFill>
                  <a:srgbClr val="242424"/>
                </a:solidFill>
                <a:highlight>
                  <a:schemeClr val="lt1"/>
                </a:highlight>
                <a:latin typeface="Georgia"/>
                <a:ea typeface="Georgia"/>
                <a:cs typeface="Georgia"/>
                <a:sym typeface="Georgia"/>
              </a:rPr>
              <a:t>.</a:t>
            </a:r>
            <a:endParaRPr b="1" sz="1200">
              <a:solidFill>
                <a:srgbClr val="242424"/>
              </a:solidFill>
              <a:highlight>
                <a:schemeClr val="lt1"/>
              </a:highlight>
              <a:latin typeface="Georgia"/>
              <a:ea typeface="Georgia"/>
              <a:cs typeface="Georgia"/>
              <a:sym typeface="Georgia"/>
            </a:endParaRPr>
          </a:p>
          <a:p>
            <a:pPr indent="-304800" lvl="0" marL="749300" rtl="0" algn="l">
              <a:spcBef>
                <a:spcPts val="0"/>
              </a:spcBef>
              <a:spcAft>
                <a:spcPts val="0"/>
              </a:spcAft>
              <a:buClr>
                <a:srgbClr val="242424"/>
              </a:buClr>
              <a:buSzPts val="1200"/>
              <a:buFont typeface="Georgia"/>
              <a:buChar char="●"/>
            </a:pPr>
            <a:r>
              <a:rPr b="1" lang="en-GB" sz="1200">
                <a:solidFill>
                  <a:srgbClr val="242424"/>
                </a:solidFill>
                <a:highlight>
                  <a:schemeClr val="lt1"/>
                </a:highlight>
                <a:latin typeface="Georgia"/>
                <a:ea typeface="Georgia"/>
                <a:cs typeface="Georgia"/>
                <a:sym typeface="Georgia"/>
              </a:rPr>
              <a:t>Result: </a:t>
            </a:r>
            <a:r>
              <a:rPr lang="en-GB" sz="1200">
                <a:solidFill>
                  <a:srgbClr val="242424"/>
                </a:solidFill>
                <a:highlight>
                  <a:schemeClr val="lt1"/>
                </a:highlight>
                <a:latin typeface="Georgia"/>
                <a:ea typeface="Georgia"/>
                <a:cs typeface="Georgia"/>
                <a:sym typeface="Georgia"/>
              </a:rPr>
              <a:t>The table shows that the correlation between </a:t>
            </a:r>
            <a:r>
              <a:rPr b="1" lang="en-GB" sz="1200">
                <a:solidFill>
                  <a:srgbClr val="242424"/>
                </a:solidFill>
                <a:highlight>
                  <a:schemeClr val="lt1"/>
                </a:highlight>
                <a:latin typeface="Georgia"/>
                <a:ea typeface="Georgia"/>
                <a:cs typeface="Georgia"/>
                <a:sym typeface="Georgia"/>
              </a:rPr>
              <a:t>Gross </a:t>
            </a:r>
            <a:r>
              <a:rPr lang="en-GB" sz="1200">
                <a:solidFill>
                  <a:srgbClr val="242424"/>
                </a:solidFill>
                <a:highlight>
                  <a:schemeClr val="lt1"/>
                </a:highlight>
                <a:latin typeface="Georgia"/>
                <a:ea typeface="Georgia"/>
                <a:cs typeface="Georgia"/>
                <a:sym typeface="Georgia"/>
              </a:rPr>
              <a:t>and </a:t>
            </a:r>
            <a:r>
              <a:rPr b="1" lang="en-GB" sz="1200">
                <a:solidFill>
                  <a:srgbClr val="242424"/>
                </a:solidFill>
                <a:highlight>
                  <a:schemeClr val="lt1"/>
                </a:highlight>
                <a:latin typeface="Georgia"/>
                <a:ea typeface="Georgia"/>
                <a:cs typeface="Georgia"/>
                <a:sym typeface="Georgia"/>
              </a:rPr>
              <a:t>Budget </a:t>
            </a:r>
            <a:r>
              <a:rPr lang="en-GB" sz="1200">
                <a:solidFill>
                  <a:srgbClr val="242424"/>
                </a:solidFill>
                <a:highlight>
                  <a:schemeClr val="lt1"/>
                </a:highlight>
                <a:latin typeface="Georgia"/>
                <a:ea typeface="Georgia"/>
                <a:cs typeface="Georgia"/>
                <a:sym typeface="Georgia"/>
              </a:rPr>
              <a:t>is </a:t>
            </a:r>
            <a:r>
              <a:rPr b="1" lang="en-GB" sz="1200">
                <a:solidFill>
                  <a:srgbClr val="242424"/>
                </a:solidFill>
                <a:highlight>
                  <a:schemeClr val="lt1"/>
                </a:highlight>
                <a:latin typeface="Georgia"/>
                <a:ea typeface="Georgia"/>
                <a:cs typeface="Georgia"/>
                <a:sym typeface="Georgia"/>
              </a:rPr>
              <a:t>positive </a:t>
            </a:r>
            <a:r>
              <a:rPr lang="en-GB" sz="1200">
                <a:solidFill>
                  <a:srgbClr val="242424"/>
                </a:solidFill>
                <a:highlight>
                  <a:schemeClr val="lt1"/>
                </a:highlight>
                <a:latin typeface="Georgia"/>
                <a:ea typeface="Georgia"/>
                <a:cs typeface="Georgia"/>
                <a:sym typeface="Georgia"/>
              </a:rPr>
              <a:t>and more than </a:t>
            </a:r>
            <a:r>
              <a:rPr b="1" lang="en-GB" sz="1200">
                <a:solidFill>
                  <a:srgbClr val="242424"/>
                </a:solidFill>
                <a:highlight>
                  <a:schemeClr val="lt1"/>
                </a:highlight>
                <a:latin typeface="Georgia"/>
                <a:ea typeface="Georgia"/>
                <a:cs typeface="Georgia"/>
                <a:sym typeface="Georgia"/>
              </a:rPr>
              <a:t>0.5</a:t>
            </a:r>
            <a:r>
              <a:rPr lang="en-GB" sz="1200">
                <a:solidFill>
                  <a:srgbClr val="242424"/>
                </a:solidFill>
                <a:highlight>
                  <a:schemeClr val="lt1"/>
                </a:highlight>
                <a:latin typeface="Georgia"/>
                <a:ea typeface="Georgia"/>
                <a:cs typeface="Georgia"/>
                <a:sym typeface="Georgia"/>
              </a:rPr>
              <a:t>. That is, the relationship shows that as budget of movies increase, there is a very high probability that the gross collection of the movie will also increase. The plot shows the relationship between </a:t>
            </a:r>
            <a:r>
              <a:rPr b="1" lang="en-GB" sz="1200">
                <a:solidFill>
                  <a:srgbClr val="242424"/>
                </a:solidFill>
                <a:highlight>
                  <a:schemeClr val="lt1"/>
                </a:highlight>
                <a:latin typeface="Georgia"/>
                <a:ea typeface="Georgia"/>
                <a:cs typeface="Georgia"/>
                <a:sym typeface="Georgia"/>
              </a:rPr>
              <a:t>Gross </a:t>
            </a:r>
            <a:r>
              <a:rPr lang="en-GB" sz="1200">
                <a:solidFill>
                  <a:srgbClr val="242424"/>
                </a:solidFill>
                <a:highlight>
                  <a:schemeClr val="lt1"/>
                </a:highlight>
                <a:latin typeface="Georgia"/>
                <a:ea typeface="Georgia"/>
                <a:cs typeface="Georgia"/>
                <a:sym typeface="Georgia"/>
              </a:rPr>
              <a:t>and </a:t>
            </a:r>
            <a:r>
              <a:rPr b="1" lang="en-GB" sz="1200">
                <a:solidFill>
                  <a:srgbClr val="242424"/>
                </a:solidFill>
                <a:highlight>
                  <a:schemeClr val="lt1"/>
                </a:highlight>
                <a:latin typeface="Georgia"/>
                <a:ea typeface="Georgia"/>
                <a:cs typeface="Georgia"/>
                <a:sym typeface="Georgia"/>
              </a:rPr>
              <a:t>Budget</a:t>
            </a:r>
            <a:r>
              <a:rPr lang="en-GB" sz="1200">
                <a:solidFill>
                  <a:srgbClr val="242424"/>
                </a:solidFill>
                <a:highlight>
                  <a:schemeClr val="lt1"/>
                </a:highlight>
                <a:latin typeface="Georgia"/>
                <a:ea typeface="Georgia"/>
                <a:cs typeface="Georgia"/>
                <a:sym typeface="Georgia"/>
              </a:rPr>
              <a:t>. The overall trendline has a slope close to </a:t>
            </a:r>
            <a:r>
              <a:rPr b="1" lang="en-GB" sz="1200">
                <a:solidFill>
                  <a:srgbClr val="242424"/>
                </a:solidFill>
                <a:highlight>
                  <a:schemeClr val="lt1"/>
                </a:highlight>
                <a:latin typeface="Georgia"/>
                <a:ea typeface="Georgia"/>
                <a:cs typeface="Georgia"/>
                <a:sym typeface="Georgia"/>
              </a:rPr>
              <a:t>1</a:t>
            </a:r>
            <a:r>
              <a:rPr lang="en-GB" sz="1200">
                <a:solidFill>
                  <a:srgbClr val="242424"/>
                </a:solidFill>
                <a:highlight>
                  <a:schemeClr val="lt1"/>
                </a:highlight>
                <a:latin typeface="Georgia"/>
                <a:ea typeface="Georgia"/>
                <a:cs typeface="Georgia"/>
                <a:sym typeface="Georgia"/>
              </a:rPr>
              <a:t>.</a:t>
            </a:r>
            <a:endParaRPr sz="800">
              <a:solidFill>
                <a:srgbClr val="242424"/>
              </a:solidFill>
              <a:highlight>
                <a:schemeClr val="lt1"/>
              </a:highlight>
              <a:latin typeface="Georgia"/>
              <a:ea typeface="Georgia"/>
              <a:cs typeface="Georgia"/>
              <a:sym typeface="Georgia"/>
            </a:endParaRPr>
          </a:p>
          <a:p>
            <a:pPr indent="0" lvl="0" marL="0" rtl="0" algn="l">
              <a:spcBef>
                <a:spcPts val="1400"/>
              </a:spcBef>
              <a:spcAft>
                <a:spcPts val="0"/>
              </a:spcAft>
              <a:buNone/>
            </a:pPr>
            <a:r>
              <a:t/>
            </a:r>
            <a:endParaRPr sz="500">
              <a:solidFill>
                <a:srgbClr val="242424"/>
              </a:solidFill>
              <a:highlight>
                <a:schemeClr val="lt1"/>
              </a:highlight>
              <a:latin typeface="Georgia"/>
              <a:ea typeface="Georgia"/>
              <a:cs typeface="Georgia"/>
              <a:sym typeface="Georgia"/>
            </a:endParaRPr>
          </a:p>
        </p:txBody>
      </p:sp>
      <p:pic>
        <p:nvPicPr>
          <p:cNvPr id="1071" name="Google Shape;1071;p60" title="Chart"/>
          <p:cNvPicPr preferRelativeResize="0"/>
          <p:nvPr/>
        </p:nvPicPr>
        <p:blipFill rotWithShape="1">
          <a:blip r:embed="rId4">
            <a:alphaModFix/>
          </a:blip>
          <a:srcRect b="0" l="0" r="0" t="0"/>
          <a:stretch/>
        </p:blipFill>
        <p:spPr>
          <a:xfrm>
            <a:off x="1875675" y="2761108"/>
            <a:ext cx="4860300" cy="200339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grpSp>
        <p:nvGrpSpPr>
          <p:cNvPr id="1076" name="Google Shape;1076;p61"/>
          <p:cNvGrpSpPr/>
          <p:nvPr/>
        </p:nvGrpSpPr>
        <p:grpSpPr>
          <a:xfrm>
            <a:off x="8646558" y="223789"/>
            <a:ext cx="198687" cy="73527"/>
            <a:chOff x="0" y="-38100"/>
            <a:chExt cx="128243" cy="47458"/>
          </a:xfrm>
        </p:grpSpPr>
        <p:sp>
          <p:nvSpPr>
            <p:cNvPr id="1077" name="Google Shape;1077;p61"/>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1078" name="Google Shape;1078;p61"/>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79" name="Google Shape;1079;p61"/>
          <p:cNvGrpSpPr/>
          <p:nvPr/>
        </p:nvGrpSpPr>
        <p:grpSpPr>
          <a:xfrm>
            <a:off x="8646558" y="269840"/>
            <a:ext cx="198687" cy="73527"/>
            <a:chOff x="0" y="-38100"/>
            <a:chExt cx="128243" cy="47458"/>
          </a:xfrm>
        </p:grpSpPr>
        <p:sp>
          <p:nvSpPr>
            <p:cNvPr id="1080" name="Google Shape;1080;p61"/>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1081" name="Google Shape;1081;p61"/>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082" name="Google Shape;1082;p61"/>
          <p:cNvSpPr/>
          <p:nvPr/>
        </p:nvSpPr>
        <p:spPr>
          <a:xfrm>
            <a:off x="412915" y="395724"/>
            <a:ext cx="137214" cy="130010"/>
          </a:xfrm>
          <a:custGeom>
            <a:rect b="b" l="l" r="r" t="t"/>
            <a:pathLst>
              <a:path extrusionOk="0" h="260019" w="274427">
                <a:moveTo>
                  <a:pt x="0" y="0"/>
                </a:moveTo>
                <a:lnTo>
                  <a:pt x="274427" y="0"/>
                </a:lnTo>
                <a:lnTo>
                  <a:pt x="274427" y="260020"/>
                </a:lnTo>
                <a:lnTo>
                  <a:pt x="0" y="260020"/>
                </a:lnTo>
                <a:lnTo>
                  <a:pt x="0" y="0"/>
                </a:lnTo>
                <a:close/>
              </a:path>
            </a:pathLst>
          </a:custGeom>
          <a:blipFill rotWithShape="1">
            <a:blip r:embed="rId3">
              <a:alphaModFix/>
            </a:blip>
            <a:stretch>
              <a:fillRect b="0" l="0" r="0" t="0"/>
            </a:stretch>
          </a:blipFill>
          <a:ln>
            <a:noFill/>
          </a:ln>
        </p:spPr>
      </p:sp>
      <p:grpSp>
        <p:nvGrpSpPr>
          <p:cNvPr id="1083" name="Google Shape;1083;p61"/>
          <p:cNvGrpSpPr/>
          <p:nvPr/>
        </p:nvGrpSpPr>
        <p:grpSpPr>
          <a:xfrm>
            <a:off x="9088966" y="4226547"/>
            <a:ext cx="55243" cy="402651"/>
            <a:chOff x="0" y="-38100"/>
            <a:chExt cx="29100" cy="212100"/>
          </a:xfrm>
        </p:grpSpPr>
        <p:sp>
          <p:nvSpPr>
            <p:cNvPr id="1084" name="Google Shape;1084;p61"/>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1085" name="Google Shape;1085;p61"/>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086" name="Google Shape;1086;p61"/>
          <p:cNvSpPr txBox="1"/>
          <p:nvPr/>
        </p:nvSpPr>
        <p:spPr>
          <a:xfrm>
            <a:off x="707825" y="188750"/>
            <a:ext cx="48603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300">
                <a:solidFill>
                  <a:schemeClr val="dk1"/>
                </a:solidFill>
                <a:latin typeface="Calibri"/>
                <a:ea typeface="Calibri"/>
                <a:cs typeface="Calibri"/>
                <a:sym typeface="Calibri"/>
              </a:rPr>
              <a:t>IMDB Movie Analytics </a:t>
            </a:r>
            <a:endParaRPr b="1" sz="2300">
              <a:solidFill>
                <a:schemeClr val="dk1"/>
              </a:solidFill>
              <a:latin typeface="Calibri"/>
              <a:ea typeface="Calibri"/>
              <a:cs typeface="Calibri"/>
              <a:sym typeface="Calibri"/>
            </a:endParaRPr>
          </a:p>
        </p:txBody>
      </p:sp>
      <p:grpSp>
        <p:nvGrpSpPr>
          <p:cNvPr id="1087" name="Google Shape;1087;p61"/>
          <p:cNvGrpSpPr/>
          <p:nvPr/>
        </p:nvGrpSpPr>
        <p:grpSpPr>
          <a:xfrm>
            <a:off x="844022" y="613174"/>
            <a:ext cx="1068054" cy="96259"/>
            <a:chOff x="0" y="-38100"/>
            <a:chExt cx="274578" cy="50700"/>
          </a:xfrm>
        </p:grpSpPr>
        <p:sp>
          <p:nvSpPr>
            <p:cNvPr id="1088" name="Google Shape;1088;p61"/>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89" name="Google Shape;1089;p61"/>
            <p:cNvSpPr txBox="1"/>
            <p:nvPr/>
          </p:nvSpPr>
          <p:spPr>
            <a:xfrm>
              <a:off x="0" y="-38100"/>
              <a:ext cx="274500" cy="5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90" name="Google Shape;1090;p61"/>
          <p:cNvGrpSpPr/>
          <p:nvPr/>
        </p:nvGrpSpPr>
        <p:grpSpPr>
          <a:xfrm>
            <a:off x="6063597" y="2684896"/>
            <a:ext cx="3080273" cy="2482093"/>
            <a:chOff x="5492000" y="2140675"/>
            <a:chExt cx="3652209" cy="2873125"/>
          </a:xfrm>
        </p:grpSpPr>
        <p:grpSp>
          <p:nvGrpSpPr>
            <p:cNvPr id="1091" name="Google Shape;1091;p61"/>
            <p:cNvGrpSpPr/>
            <p:nvPr/>
          </p:nvGrpSpPr>
          <p:grpSpPr>
            <a:xfrm>
              <a:off x="9088966" y="4226547"/>
              <a:ext cx="55243" cy="402651"/>
              <a:chOff x="0" y="-38100"/>
              <a:chExt cx="29100" cy="212100"/>
            </a:xfrm>
          </p:grpSpPr>
          <p:sp>
            <p:nvSpPr>
              <p:cNvPr id="1092" name="Google Shape;1092;p61"/>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1093" name="Google Shape;1093;p61"/>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094" name="Google Shape;1094;p61"/>
            <p:cNvSpPr/>
            <p:nvPr/>
          </p:nvSpPr>
          <p:spPr>
            <a:xfrm>
              <a:off x="8594600" y="2140675"/>
              <a:ext cx="342000" cy="28194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95" name="Google Shape;1095;p61"/>
            <p:cNvSpPr/>
            <p:nvPr/>
          </p:nvSpPr>
          <p:spPr>
            <a:xfrm>
              <a:off x="5492000" y="4730600"/>
              <a:ext cx="3432900" cy="2832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
        <p:nvSpPr>
          <p:cNvPr id="1096" name="Google Shape;1096;p61"/>
          <p:cNvSpPr txBox="1"/>
          <p:nvPr/>
        </p:nvSpPr>
        <p:spPr>
          <a:xfrm>
            <a:off x="707825" y="719750"/>
            <a:ext cx="3987300" cy="4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1"/>
                </a:solidFill>
                <a:latin typeface="Calibri"/>
                <a:ea typeface="Calibri"/>
                <a:cs typeface="Calibri"/>
                <a:sym typeface="Calibri"/>
              </a:rPr>
              <a:t>Result :</a:t>
            </a:r>
            <a:endParaRPr b="1" sz="1800">
              <a:solidFill>
                <a:schemeClr val="dk1"/>
              </a:solidFill>
              <a:latin typeface="Calibri"/>
              <a:ea typeface="Calibri"/>
              <a:cs typeface="Calibri"/>
              <a:sym typeface="Calibri"/>
            </a:endParaRPr>
          </a:p>
        </p:txBody>
      </p:sp>
      <p:sp>
        <p:nvSpPr>
          <p:cNvPr id="1097" name="Google Shape;1097;p61"/>
          <p:cNvSpPr txBox="1"/>
          <p:nvPr/>
        </p:nvSpPr>
        <p:spPr>
          <a:xfrm>
            <a:off x="648825" y="1122350"/>
            <a:ext cx="7314000" cy="32898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rgbClr val="242424"/>
              </a:buClr>
              <a:buSzPts val="1500"/>
              <a:buFont typeface="Georgia"/>
              <a:buChar char="●"/>
            </a:pPr>
            <a:r>
              <a:rPr lang="en-GB" sz="1500">
                <a:solidFill>
                  <a:srgbClr val="242424"/>
                </a:solidFill>
                <a:highlight>
                  <a:schemeClr val="lt1"/>
                </a:highlight>
                <a:latin typeface="Georgia"/>
                <a:ea typeface="Georgia"/>
                <a:cs typeface="Georgia"/>
                <a:sym typeface="Georgia"/>
              </a:rPr>
              <a:t>Through this project, I was able to understand the importance of </a:t>
            </a:r>
            <a:r>
              <a:rPr b="1" lang="en-GB" sz="1500">
                <a:solidFill>
                  <a:srgbClr val="242424"/>
                </a:solidFill>
                <a:highlight>
                  <a:schemeClr val="lt1"/>
                </a:highlight>
                <a:latin typeface="Georgia"/>
                <a:ea typeface="Georgia"/>
                <a:cs typeface="Georgia"/>
                <a:sym typeface="Georgia"/>
              </a:rPr>
              <a:t>Data Analytics </a:t>
            </a:r>
            <a:r>
              <a:rPr lang="en-GB" sz="1500">
                <a:solidFill>
                  <a:srgbClr val="242424"/>
                </a:solidFill>
                <a:highlight>
                  <a:schemeClr val="lt1"/>
                </a:highlight>
                <a:latin typeface="Georgia"/>
                <a:ea typeface="Georgia"/>
                <a:cs typeface="Georgia"/>
                <a:sym typeface="Georgia"/>
              </a:rPr>
              <a:t>in </a:t>
            </a:r>
            <a:r>
              <a:rPr b="1" lang="en-GB" sz="1500">
                <a:solidFill>
                  <a:srgbClr val="242424"/>
                </a:solidFill>
                <a:highlight>
                  <a:schemeClr val="lt1"/>
                </a:highlight>
                <a:latin typeface="Georgia"/>
                <a:ea typeface="Georgia"/>
                <a:cs typeface="Georgia"/>
                <a:sym typeface="Georgia"/>
              </a:rPr>
              <a:t>Movies analysis </a:t>
            </a:r>
            <a:r>
              <a:rPr lang="en-GB" sz="1500">
                <a:solidFill>
                  <a:srgbClr val="242424"/>
                </a:solidFill>
                <a:highlight>
                  <a:schemeClr val="lt1"/>
                </a:highlight>
                <a:latin typeface="Georgia"/>
                <a:ea typeface="Georgia"/>
                <a:cs typeface="Georgia"/>
                <a:sym typeface="Georgia"/>
              </a:rPr>
              <a:t>as it provides valuable insights such as director’s relationship with IMDB Score, genre’s relationship with IMDB Score, budget’s relationship with IMDB Score etc. which helps in making </a:t>
            </a:r>
            <a:r>
              <a:rPr b="1" lang="en-GB" sz="1500">
                <a:solidFill>
                  <a:srgbClr val="242424"/>
                </a:solidFill>
                <a:highlight>
                  <a:schemeClr val="lt1"/>
                </a:highlight>
                <a:latin typeface="Georgia"/>
                <a:ea typeface="Georgia"/>
                <a:cs typeface="Georgia"/>
                <a:sym typeface="Georgia"/>
              </a:rPr>
              <a:t>Data-Driven Decisions</a:t>
            </a:r>
            <a:r>
              <a:rPr lang="en-GB" sz="1500">
                <a:solidFill>
                  <a:srgbClr val="242424"/>
                </a:solidFill>
                <a:highlight>
                  <a:schemeClr val="lt1"/>
                </a:highlight>
                <a:latin typeface="Georgia"/>
                <a:ea typeface="Georgia"/>
                <a:cs typeface="Georgia"/>
                <a:sym typeface="Georgia"/>
              </a:rPr>
              <a:t>.</a:t>
            </a:r>
            <a:endParaRPr sz="1500">
              <a:solidFill>
                <a:srgbClr val="242424"/>
              </a:solidFill>
              <a:highlight>
                <a:schemeClr val="lt1"/>
              </a:highlight>
              <a:latin typeface="Georgia"/>
              <a:ea typeface="Georgia"/>
              <a:cs typeface="Georgia"/>
              <a:sym typeface="Georgia"/>
            </a:endParaRPr>
          </a:p>
          <a:p>
            <a:pPr indent="0" lvl="0" marL="0" rtl="0" algn="l">
              <a:spcBef>
                <a:spcPts val="0"/>
              </a:spcBef>
              <a:spcAft>
                <a:spcPts val="0"/>
              </a:spcAft>
              <a:buClr>
                <a:schemeClr val="dk1"/>
              </a:buClr>
              <a:buSzPts val="1500"/>
              <a:buFont typeface="Arial"/>
              <a:buNone/>
            </a:pPr>
            <a:r>
              <a:t/>
            </a:r>
            <a:endParaRPr sz="1500">
              <a:solidFill>
                <a:srgbClr val="242424"/>
              </a:solidFill>
              <a:highlight>
                <a:schemeClr val="lt1"/>
              </a:highlight>
              <a:latin typeface="Georgia"/>
              <a:ea typeface="Georgia"/>
              <a:cs typeface="Georgia"/>
              <a:sym typeface="Georgia"/>
            </a:endParaRPr>
          </a:p>
          <a:p>
            <a:pPr indent="-323850" lvl="0" marL="457200" rtl="0" algn="l">
              <a:spcBef>
                <a:spcPts val="0"/>
              </a:spcBef>
              <a:spcAft>
                <a:spcPts val="0"/>
              </a:spcAft>
              <a:buClr>
                <a:srgbClr val="242424"/>
              </a:buClr>
              <a:buSzPts val="1500"/>
              <a:buFont typeface="Georgia"/>
              <a:buChar char="●"/>
            </a:pPr>
            <a:r>
              <a:rPr lang="en-GB" sz="1500">
                <a:solidFill>
                  <a:srgbClr val="242424"/>
                </a:solidFill>
                <a:highlight>
                  <a:schemeClr val="lt1"/>
                </a:highlight>
                <a:latin typeface="Georgia"/>
                <a:ea typeface="Georgia"/>
                <a:cs typeface="Georgia"/>
                <a:sym typeface="Georgia"/>
              </a:rPr>
              <a:t>This helps in better usage and handling of data in excel and it provide a strong foundation on it too..</a:t>
            </a:r>
            <a:endParaRPr sz="1500">
              <a:solidFill>
                <a:srgbClr val="242424"/>
              </a:solidFill>
              <a:highlight>
                <a:schemeClr val="lt1"/>
              </a:highlight>
              <a:latin typeface="Georgia"/>
              <a:ea typeface="Georgia"/>
              <a:cs typeface="Georgia"/>
              <a:sym typeface="Georgia"/>
            </a:endParaRPr>
          </a:p>
          <a:p>
            <a:pPr indent="0" lvl="0" marL="0" rtl="0" algn="l">
              <a:spcBef>
                <a:spcPts val="1400"/>
              </a:spcBef>
              <a:spcAft>
                <a:spcPts val="0"/>
              </a:spcAft>
              <a:buNone/>
            </a:pPr>
            <a:r>
              <a:t/>
            </a:r>
            <a:endParaRPr sz="1200">
              <a:solidFill>
                <a:srgbClr val="242424"/>
              </a:solidFill>
              <a:highlight>
                <a:schemeClr val="lt1"/>
              </a:highlight>
              <a:latin typeface="Georgia"/>
              <a:ea typeface="Georgia"/>
              <a:cs typeface="Georgia"/>
              <a:sym typeface="Georgi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grpSp>
        <p:nvGrpSpPr>
          <p:cNvPr id="1102" name="Google Shape;1102;p62"/>
          <p:cNvGrpSpPr/>
          <p:nvPr/>
        </p:nvGrpSpPr>
        <p:grpSpPr>
          <a:xfrm>
            <a:off x="8646558" y="223789"/>
            <a:ext cx="198687" cy="73527"/>
            <a:chOff x="0" y="-38100"/>
            <a:chExt cx="128243" cy="47458"/>
          </a:xfrm>
        </p:grpSpPr>
        <p:sp>
          <p:nvSpPr>
            <p:cNvPr id="1103" name="Google Shape;1103;p62"/>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1104" name="Google Shape;1104;p62"/>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05" name="Google Shape;1105;p62"/>
          <p:cNvGrpSpPr/>
          <p:nvPr/>
        </p:nvGrpSpPr>
        <p:grpSpPr>
          <a:xfrm>
            <a:off x="8646558" y="269840"/>
            <a:ext cx="198687" cy="73527"/>
            <a:chOff x="0" y="-38100"/>
            <a:chExt cx="128243" cy="47458"/>
          </a:xfrm>
        </p:grpSpPr>
        <p:sp>
          <p:nvSpPr>
            <p:cNvPr id="1106" name="Google Shape;1106;p62"/>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1107" name="Google Shape;1107;p62"/>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108" name="Google Shape;1108;p62"/>
          <p:cNvSpPr/>
          <p:nvPr/>
        </p:nvSpPr>
        <p:spPr>
          <a:xfrm>
            <a:off x="412915" y="395724"/>
            <a:ext cx="137214" cy="130010"/>
          </a:xfrm>
          <a:custGeom>
            <a:rect b="b" l="l" r="r" t="t"/>
            <a:pathLst>
              <a:path extrusionOk="0" h="260019" w="274427">
                <a:moveTo>
                  <a:pt x="0" y="0"/>
                </a:moveTo>
                <a:lnTo>
                  <a:pt x="274427" y="0"/>
                </a:lnTo>
                <a:lnTo>
                  <a:pt x="274427" y="260020"/>
                </a:lnTo>
                <a:lnTo>
                  <a:pt x="0" y="260020"/>
                </a:lnTo>
                <a:lnTo>
                  <a:pt x="0" y="0"/>
                </a:lnTo>
                <a:close/>
              </a:path>
            </a:pathLst>
          </a:custGeom>
          <a:blipFill rotWithShape="1">
            <a:blip r:embed="rId3">
              <a:alphaModFix/>
            </a:blip>
            <a:stretch>
              <a:fillRect b="0" l="0" r="0" t="0"/>
            </a:stretch>
          </a:blipFill>
          <a:ln>
            <a:noFill/>
          </a:ln>
        </p:spPr>
      </p:sp>
      <p:grpSp>
        <p:nvGrpSpPr>
          <p:cNvPr id="1109" name="Google Shape;1109;p62"/>
          <p:cNvGrpSpPr/>
          <p:nvPr/>
        </p:nvGrpSpPr>
        <p:grpSpPr>
          <a:xfrm>
            <a:off x="9088966" y="4226547"/>
            <a:ext cx="55243" cy="402651"/>
            <a:chOff x="0" y="-38100"/>
            <a:chExt cx="29100" cy="212100"/>
          </a:xfrm>
        </p:grpSpPr>
        <p:sp>
          <p:nvSpPr>
            <p:cNvPr id="1110" name="Google Shape;1110;p62"/>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1111" name="Google Shape;1111;p62"/>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112" name="Google Shape;1112;p62"/>
          <p:cNvSpPr txBox="1"/>
          <p:nvPr/>
        </p:nvSpPr>
        <p:spPr>
          <a:xfrm>
            <a:off x="707825" y="188750"/>
            <a:ext cx="48603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300">
                <a:solidFill>
                  <a:schemeClr val="dk1"/>
                </a:solidFill>
                <a:latin typeface="Calibri"/>
                <a:ea typeface="Calibri"/>
                <a:cs typeface="Calibri"/>
                <a:sym typeface="Calibri"/>
              </a:rPr>
              <a:t>Bank Loan Case Study</a:t>
            </a:r>
            <a:endParaRPr b="1" sz="2300">
              <a:solidFill>
                <a:schemeClr val="dk1"/>
              </a:solidFill>
              <a:latin typeface="Calibri"/>
              <a:ea typeface="Calibri"/>
              <a:cs typeface="Calibri"/>
              <a:sym typeface="Calibri"/>
            </a:endParaRPr>
          </a:p>
        </p:txBody>
      </p:sp>
      <p:sp>
        <p:nvSpPr>
          <p:cNvPr id="1113" name="Google Shape;1113;p62"/>
          <p:cNvSpPr txBox="1"/>
          <p:nvPr/>
        </p:nvSpPr>
        <p:spPr>
          <a:xfrm>
            <a:off x="483675" y="755975"/>
            <a:ext cx="5450100" cy="18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1"/>
                </a:solidFill>
                <a:latin typeface="Calibri"/>
                <a:ea typeface="Calibri"/>
                <a:cs typeface="Calibri"/>
                <a:sym typeface="Calibri"/>
              </a:rPr>
              <a:t>Project Description :</a:t>
            </a:r>
            <a:endParaRPr b="1" sz="1800">
              <a:solidFill>
                <a:schemeClr val="dk1"/>
              </a:solidFill>
              <a:latin typeface="Calibri"/>
              <a:ea typeface="Calibri"/>
              <a:cs typeface="Calibri"/>
              <a:sym typeface="Calibri"/>
            </a:endParaRPr>
          </a:p>
          <a:p>
            <a:pPr indent="-317500" lvl="0" marL="457200" rtl="0" algn="l">
              <a:spcBef>
                <a:spcPts val="0"/>
              </a:spcBef>
              <a:spcAft>
                <a:spcPts val="0"/>
              </a:spcAft>
              <a:buClr>
                <a:srgbClr val="242424"/>
              </a:buClr>
              <a:buSzPts val="1400"/>
              <a:buFont typeface="Georgia"/>
              <a:buChar char="●"/>
            </a:pPr>
            <a:r>
              <a:rPr lang="en-GB" sz="1300">
                <a:solidFill>
                  <a:srgbClr val="242424"/>
                </a:solidFill>
                <a:latin typeface="Georgia"/>
                <a:ea typeface="Georgia"/>
                <a:cs typeface="Georgia"/>
                <a:sym typeface="Georgia"/>
              </a:rPr>
              <a:t> </a:t>
            </a:r>
            <a:r>
              <a:rPr lang="en-GB" sz="1450">
                <a:solidFill>
                  <a:schemeClr val="dk1"/>
                </a:solidFill>
                <a:highlight>
                  <a:schemeClr val="lt1"/>
                </a:highlight>
              </a:rPr>
              <a:t>Imagine you're a data analyst at a finance company that specializes in lending various types of loans to urban customers. Your company faces a challenge: some customers who don't have a sufficient credit history take advantage of this and default on their loans. Your task is to use Exploratory Data Analysis (EDA) to analyze patterns in the data and ensure that capable applicants are not rejected.</a:t>
            </a:r>
            <a:endParaRPr sz="1450">
              <a:solidFill>
                <a:schemeClr val="dk1"/>
              </a:solidFill>
              <a:highlight>
                <a:schemeClr val="lt1"/>
              </a:highlight>
            </a:endParaRPr>
          </a:p>
          <a:p>
            <a:pPr indent="0" lvl="0" marL="0" rtl="0" algn="l">
              <a:spcBef>
                <a:spcPts val="0"/>
              </a:spcBef>
              <a:spcAft>
                <a:spcPts val="0"/>
              </a:spcAft>
              <a:buNone/>
            </a:pPr>
            <a:r>
              <a:t/>
            </a:r>
            <a:endParaRPr sz="1450">
              <a:solidFill>
                <a:schemeClr val="dk1"/>
              </a:solidFill>
              <a:highlight>
                <a:schemeClr val="lt1"/>
              </a:highlight>
            </a:endParaRPr>
          </a:p>
          <a:p>
            <a:pPr indent="0" lvl="0" marL="0" rtl="0" algn="l">
              <a:spcBef>
                <a:spcPts val="0"/>
              </a:spcBef>
              <a:spcAft>
                <a:spcPts val="0"/>
              </a:spcAft>
              <a:buNone/>
            </a:pPr>
            <a:r>
              <a:rPr lang="en-GB" sz="1450">
                <a:solidFill>
                  <a:schemeClr val="dk1"/>
                </a:solidFill>
                <a:highlight>
                  <a:schemeClr val="lt1"/>
                </a:highlight>
              </a:rPr>
              <a:t>The case study is given with three datasets:</a:t>
            </a:r>
            <a:endParaRPr sz="1450">
              <a:solidFill>
                <a:schemeClr val="dk1"/>
              </a:solidFill>
              <a:highlight>
                <a:schemeClr val="lt1"/>
              </a:highlight>
            </a:endParaRPr>
          </a:p>
          <a:p>
            <a:pPr indent="-320675" lvl="0" marL="457200" rtl="0" algn="l">
              <a:spcBef>
                <a:spcPts val="0"/>
              </a:spcBef>
              <a:spcAft>
                <a:spcPts val="0"/>
              </a:spcAft>
              <a:buClr>
                <a:schemeClr val="dk1"/>
              </a:buClr>
              <a:buSzPts val="1450"/>
              <a:buChar char="●"/>
            </a:pPr>
            <a:r>
              <a:rPr lang="en-GB" sz="1450">
                <a:solidFill>
                  <a:schemeClr val="dk1"/>
                </a:solidFill>
                <a:highlight>
                  <a:schemeClr val="lt1"/>
                </a:highlight>
              </a:rPr>
              <a:t>Previous_data        previous_</a:t>
            </a:r>
            <a:r>
              <a:rPr lang="en-GB" sz="1450" u="sng">
                <a:solidFill>
                  <a:srgbClr val="0097A7"/>
                </a:solidFill>
                <a:highlight>
                  <a:schemeClr val="lt1"/>
                </a:highlight>
                <a:hlinkClick r:id="rId4">
                  <a:extLst>
                    <a:ext uri="{A12FA001-AC4F-418D-AE19-62706E023703}">
                      <ahyp:hlinkClr val="tx"/>
                    </a:ext>
                  </a:extLst>
                </a:hlinkClick>
              </a:rPr>
              <a:t>dataset</a:t>
            </a:r>
            <a:endParaRPr sz="1450">
              <a:solidFill>
                <a:schemeClr val="dk1"/>
              </a:solidFill>
              <a:highlight>
                <a:schemeClr val="lt1"/>
              </a:highlight>
            </a:endParaRPr>
          </a:p>
          <a:p>
            <a:pPr indent="-320675" lvl="0" marL="457200" rtl="0" algn="l">
              <a:spcBef>
                <a:spcPts val="0"/>
              </a:spcBef>
              <a:spcAft>
                <a:spcPts val="0"/>
              </a:spcAft>
              <a:buClr>
                <a:schemeClr val="dk1"/>
              </a:buClr>
              <a:buSzPts val="1450"/>
              <a:buChar char="●"/>
            </a:pPr>
            <a:r>
              <a:rPr lang="en-GB" sz="1450">
                <a:solidFill>
                  <a:schemeClr val="dk1"/>
                </a:solidFill>
                <a:highlight>
                  <a:schemeClr val="lt1"/>
                </a:highlight>
              </a:rPr>
              <a:t>Application_data    </a:t>
            </a:r>
            <a:r>
              <a:rPr lang="en-GB" sz="1450" u="sng">
                <a:solidFill>
                  <a:srgbClr val="0097A7"/>
                </a:solidFill>
                <a:highlight>
                  <a:schemeClr val="lt1"/>
                </a:highlight>
                <a:hlinkClick r:id="rId5">
                  <a:extLst>
                    <a:ext uri="{A12FA001-AC4F-418D-AE19-62706E023703}">
                      <ahyp:hlinkClr val="tx"/>
                    </a:ext>
                  </a:extLst>
                </a:hlinkClick>
              </a:rPr>
              <a:t> application_dataset</a:t>
            </a:r>
            <a:endParaRPr sz="1450">
              <a:solidFill>
                <a:schemeClr val="dk1"/>
              </a:solidFill>
              <a:highlight>
                <a:schemeClr val="lt1"/>
              </a:highlight>
            </a:endParaRPr>
          </a:p>
          <a:p>
            <a:pPr indent="-320675" lvl="0" marL="457200" rtl="0" algn="l">
              <a:spcBef>
                <a:spcPts val="0"/>
              </a:spcBef>
              <a:spcAft>
                <a:spcPts val="0"/>
              </a:spcAft>
              <a:buClr>
                <a:schemeClr val="dk1"/>
              </a:buClr>
              <a:buSzPts val="1450"/>
              <a:buChar char="●"/>
            </a:pPr>
            <a:r>
              <a:rPr lang="en-GB" sz="1450">
                <a:solidFill>
                  <a:schemeClr val="dk1"/>
                </a:solidFill>
                <a:highlight>
                  <a:schemeClr val="lt1"/>
                </a:highlight>
              </a:rPr>
              <a:t>Column_data         </a:t>
            </a:r>
            <a:r>
              <a:rPr lang="en-GB" sz="1450" u="sng">
                <a:solidFill>
                  <a:srgbClr val="0097A7"/>
                </a:solidFill>
                <a:highlight>
                  <a:schemeClr val="lt1"/>
                </a:highlight>
                <a:hlinkClick r:id="rId6">
                  <a:extLst>
                    <a:ext uri="{A12FA001-AC4F-418D-AE19-62706E023703}">
                      <ahyp:hlinkClr val="tx"/>
                    </a:ext>
                  </a:extLst>
                </a:hlinkClick>
              </a:rPr>
              <a:t>column data</a:t>
            </a:r>
            <a:endParaRPr sz="1450">
              <a:solidFill>
                <a:schemeClr val="dk1"/>
              </a:solidFill>
              <a:highlight>
                <a:schemeClr val="lt1"/>
              </a:highlight>
            </a:endParaRPr>
          </a:p>
          <a:p>
            <a:pPr indent="-317500" lvl="0" marL="457200" rtl="0" algn="l">
              <a:spcBef>
                <a:spcPts val="0"/>
              </a:spcBef>
              <a:spcAft>
                <a:spcPts val="0"/>
              </a:spcAft>
              <a:buClr>
                <a:srgbClr val="242424"/>
              </a:buClr>
              <a:buSzPts val="1400"/>
              <a:buFont typeface="Georgia"/>
              <a:buChar char="●"/>
            </a:pPr>
            <a:r>
              <a:t/>
            </a:r>
            <a:endParaRPr>
              <a:solidFill>
                <a:srgbClr val="242424"/>
              </a:solidFill>
              <a:latin typeface="Georgia"/>
              <a:ea typeface="Georgia"/>
              <a:cs typeface="Georgia"/>
              <a:sym typeface="Georgia"/>
            </a:endParaRPr>
          </a:p>
        </p:txBody>
      </p:sp>
      <p:grpSp>
        <p:nvGrpSpPr>
          <p:cNvPr id="1114" name="Google Shape;1114;p62"/>
          <p:cNvGrpSpPr/>
          <p:nvPr/>
        </p:nvGrpSpPr>
        <p:grpSpPr>
          <a:xfrm>
            <a:off x="844022" y="613174"/>
            <a:ext cx="1068054" cy="96259"/>
            <a:chOff x="0" y="-38100"/>
            <a:chExt cx="274578" cy="50700"/>
          </a:xfrm>
        </p:grpSpPr>
        <p:sp>
          <p:nvSpPr>
            <p:cNvPr id="1115" name="Google Shape;1115;p62"/>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16" name="Google Shape;1116;p62"/>
            <p:cNvSpPr txBox="1"/>
            <p:nvPr/>
          </p:nvSpPr>
          <p:spPr>
            <a:xfrm>
              <a:off x="0" y="-38100"/>
              <a:ext cx="274500" cy="5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17" name="Google Shape;1117;p62"/>
          <p:cNvGrpSpPr/>
          <p:nvPr/>
        </p:nvGrpSpPr>
        <p:grpSpPr>
          <a:xfrm>
            <a:off x="6063597" y="2684896"/>
            <a:ext cx="3080273" cy="2482093"/>
            <a:chOff x="5492000" y="2140675"/>
            <a:chExt cx="3652209" cy="2873125"/>
          </a:xfrm>
        </p:grpSpPr>
        <p:grpSp>
          <p:nvGrpSpPr>
            <p:cNvPr id="1118" name="Google Shape;1118;p62"/>
            <p:cNvGrpSpPr/>
            <p:nvPr/>
          </p:nvGrpSpPr>
          <p:grpSpPr>
            <a:xfrm>
              <a:off x="9088966" y="4226547"/>
              <a:ext cx="55243" cy="402651"/>
              <a:chOff x="0" y="-38100"/>
              <a:chExt cx="29100" cy="212100"/>
            </a:xfrm>
          </p:grpSpPr>
          <p:sp>
            <p:nvSpPr>
              <p:cNvPr id="1119" name="Google Shape;1119;p62"/>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1120" name="Google Shape;1120;p62"/>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121" name="Google Shape;1121;p62"/>
            <p:cNvSpPr/>
            <p:nvPr/>
          </p:nvSpPr>
          <p:spPr>
            <a:xfrm>
              <a:off x="8594600" y="2140675"/>
              <a:ext cx="342000" cy="28194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122" name="Google Shape;1122;p62"/>
            <p:cNvSpPr/>
            <p:nvPr/>
          </p:nvSpPr>
          <p:spPr>
            <a:xfrm>
              <a:off x="5492000" y="4730600"/>
              <a:ext cx="3432900" cy="2832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pic>
        <p:nvPicPr>
          <p:cNvPr id="1123" name="Google Shape;1123;p62"/>
          <p:cNvPicPr preferRelativeResize="0"/>
          <p:nvPr/>
        </p:nvPicPr>
        <p:blipFill>
          <a:blip r:embed="rId7">
            <a:alphaModFix/>
          </a:blip>
          <a:stretch>
            <a:fillRect/>
          </a:stretch>
        </p:blipFill>
        <p:spPr>
          <a:xfrm>
            <a:off x="6063600" y="1042950"/>
            <a:ext cx="2217550" cy="15288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grpSp>
        <p:nvGrpSpPr>
          <p:cNvPr id="1128" name="Google Shape;1128;p63"/>
          <p:cNvGrpSpPr/>
          <p:nvPr/>
        </p:nvGrpSpPr>
        <p:grpSpPr>
          <a:xfrm>
            <a:off x="8646558" y="223789"/>
            <a:ext cx="198687" cy="73527"/>
            <a:chOff x="0" y="-38100"/>
            <a:chExt cx="128243" cy="47458"/>
          </a:xfrm>
        </p:grpSpPr>
        <p:sp>
          <p:nvSpPr>
            <p:cNvPr id="1129" name="Google Shape;1129;p63"/>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1130" name="Google Shape;1130;p63"/>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31" name="Google Shape;1131;p63"/>
          <p:cNvGrpSpPr/>
          <p:nvPr/>
        </p:nvGrpSpPr>
        <p:grpSpPr>
          <a:xfrm>
            <a:off x="8646558" y="269840"/>
            <a:ext cx="198687" cy="73527"/>
            <a:chOff x="0" y="-38100"/>
            <a:chExt cx="128243" cy="47458"/>
          </a:xfrm>
        </p:grpSpPr>
        <p:sp>
          <p:nvSpPr>
            <p:cNvPr id="1132" name="Google Shape;1132;p63"/>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1133" name="Google Shape;1133;p63"/>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134" name="Google Shape;1134;p63"/>
          <p:cNvSpPr/>
          <p:nvPr/>
        </p:nvSpPr>
        <p:spPr>
          <a:xfrm>
            <a:off x="412915" y="395724"/>
            <a:ext cx="137214" cy="130010"/>
          </a:xfrm>
          <a:custGeom>
            <a:rect b="b" l="l" r="r" t="t"/>
            <a:pathLst>
              <a:path extrusionOk="0" h="260019" w="274427">
                <a:moveTo>
                  <a:pt x="0" y="0"/>
                </a:moveTo>
                <a:lnTo>
                  <a:pt x="274427" y="0"/>
                </a:lnTo>
                <a:lnTo>
                  <a:pt x="274427" y="260020"/>
                </a:lnTo>
                <a:lnTo>
                  <a:pt x="0" y="260020"/>
                </a:lnTo>
                <a:lnTo>
                  <a:pt x="0" y="0"/>
                </a:lnTo>
                <a:close/>
              </a:path>
            </a:pathLst>
          </a:custGeom>
          <a:blipFill rotWithShape="1">
            <a:blip r:embed="rId3">
              <a:alphaModFix/>
            </a:blip>
            <a:stretch>
              <a:fillRect b="0" l="0" r="0" t="0"/>
            </a:stretch>
          </a:blipFill>
          <a:ln>
            <a:noFill/>
          </a:ln>
        </p:spPr>
      </p:sp>
      <p:grpSp>
        <p:nvGrpSpPr>
          <p:cNvPr id="1135" name="Google Shape;1135;p63"/>
          <p:cNvGrpSpPr/>
          <p:nvPr/>
        </p:nvGrpSpPr>
        <p:grpSpPr>
          <a:xfrm>
            <a:off x="9088966" y="4226547"/>
            <a:ext cx="55243" cy="402651"/>
            <a:chOff x="0" y="-38100"/>
            <a:chExt cx="29100" cy="212100"/>
          </a:xfrm>
        </p:grpSpPr>
        <p:sp>
          <p:nvSpPr>
            <p:cNvPr id="1136" name="Google Shape;1136;p63"/>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1137" name="Google Shape;1137;p63"/>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138" name="Google Shape;1138;p63"/>
          <p:cNvSpPr txBox="1"/>
          <p:nvPr/>
        </p:nvSpPr>
        <p:spPr>
          <a:xfrm>
            <a:off x="707825" y="188750"/>
            <a:ext cx="48603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300">
                <a:solidFill>
                  <a:schemeClr val="dk1"/>
                </a:solidFill>
                <a:latin typeface="Calibri"/>
                <a:ea typeface="Calibri"/>
                <a:cs typeface="Calibri"/>
                <a:sym typeface="Calibri"/>
              </a:rPr>
              <a:t>Bank Loan Case Study</a:t>
            </a:r>
            <a:endParaRPr b="1" sz="2300">
              <a:solidFill>
                <a:schemeClr val="dk1"/>
              </a:solidFill>
              <a:latin typeface="Calibri"/>
              <a:ea typeface="Calibri"/>
              <a:cs typeface="Calibri"/>
              <a:sym typeface="Calibri"/>
            </a:endParaRPr>
          </a:p>
        </p:txBody>
      </p:sp>
      <p:sp>
        <p:nvSpPr>
          <p:cNvPr id="1139" name="Google Shape;1139;p63"/>
          <p:cNvSpPr txBox="1"/>
          <p:nvPr/>
        </p:nvSpPr>
        <p:spPr>
          <a:xfrm>
            <a:off x="471875" y="613175"/>
            <a:ext cx="7585500" cy="43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1"/>
                </a:solidFill>
                <a:latin typeface="Calibri"/>
                <a:ea typeface="Calibri"/>
                <a:cs typeface="Calibri"/>
                <a:sym typeface="Calibri"/>
              </a:rPr>
              <a:t>Company’s Perspective </a:t>
            </a:r>
            <a:r>
              <a:rPr b="1" lang="en-GB" sz="1800">
                <a:solidFill>
                  <a:schemeClr val="dk1"/>
                </a:solidFill>
                <a:latin typeface="Calibri"/>
                <a:ea typeface="Calibri"/>
                <a:cs typeface="Calibri"/>
                <a:sym typeface="Calibri"/>
              </a:rPr>
              <a:t>:</a:t>
            </a:r>
            <a:endParaRPr b="1" sz="18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b="1" lang="en-GB" sz="1300">
                <a:solidFill>
                  <a:schemeClr val="dk1"/>
                </a:solidFill>
                <a:highlight>
                  <a:schemeClr val="lt1"/>
                </a:highlight>
              </a:rPr>
              <a:t>When a customer applies for a loan, your company faces two risks:</a:t>
            </a:r>
            <a:endParaRPr b="1" sz="1300">
              <a:solidFill>
                <a:schemeClr val="dk1"/>
              </a:solidFill>
              <a:highlight>
                <a:schemeClr val="lt1"/>
              </a:highlight>
            </a:endParaRPr>
          </a:p>
          <a:p>
            <a:pPr indent="-317500" lvl="0" marL="457200" rtl="0" algn="l">
              <a:lnSpc>
                <a:spcPct val="115000"/>
              </a:lnSpc>
              <a:spcBef>
                <a:spcPts val="1200"/>
              </a:spcBef>
              <a:spcAft>
                <a:spcPts val="0"/>
              </a:spcAft>
              <a:buClr>
                <a:schemeClr val="dk1"/>
              </a:buClr>
              <a:buSzPts val="1400"/>
              <a:buAutoNum type="arabicPeriod"/>
            </a:pPr>
            <a:r>
              <a:rPr lang="en-GB">
                <a:solidFill>
                  <a:schemeClr val="dk1"/>
                </a:solidFill>
                <a:highlight>
                  <a:schemeClr val="lt1"/>
                </a:highlight>
              </a:rPr>
              <a:t>If the applicant can repay the loan but is not approved, the company loses business.</a:t>
            </a:r>
            <a:endParaRPr>
              <a:solidFill>
                <a:schemeClr val="dk1"/>
              </a:solidFill>
              <a:highlight>
                <a:schemeClr val="lt1"/>
              </a:highlight>
            </a:endParaRPr>
          </a:p>
          <a:p>
            <a:pPr indent="-317500" lvl="0" marL="457200" rtl="0" algn="l">
              <a:lnSpc>
                <a:spcPct val="115000"/>
              </a:lnSpc>
              <a:spcBef>
                <a:spcPts val="0"/>
              </a:spcBef>
              <a:spcAft>
                <a:spcPts val="0"/>
              </a:spcAft>
              <a:buClr>
                <a:schemeClr val="dk1"/>
              </a:buClr>
              <a:buSzPts val="1400"/>
              <a:buAutoNum type="arabicPeriod" startAt="2"/>
            </a:pPr>
            <a:r>
              <a:rPr lang="en-GB">
                <a:solidFill>
                  <a:schemeClr val="dk1"/>
                </a:solidFill>
                <a:highlight>
                  <a:schemeClr val="lt1"/>
                </a:highlight>
              </a:rPr>
              <a:t>If the applicant cannot repay the loan and is approved, the company faces a financial loss.</a:t>
            </a:r>
            <a:endParaRPr>
              <a:solidFill>
                <a:schemeClr val="dk1"/>
              </a:solidFill>
              <a:highlight>
                <a:schemeClr val="lt1"/>
              </a:highlight>
            </a:endParaRPr>
          </a:p>
          <a:p>
            <a:pPr indent="0" lvl="0" marL="0" rtl="0" algn="l">
              <a:lnSpc>
                <a:spcPct val="115000"/>
              </a:lnSpc>
              <a:spcBef>
                <a:spcPts val="1200"/>
              </a:spcBef>
              <a:spcAft>
                <a:spcPts val="0"/>
              </a:spcAft>
              <a:buClr>
                <a:schemeClr val="dk1"/>
              </a:buClr>
              <a:buSzPts val="1100"/>
              <a:buFont typeface="Arial"/>
              <a:buNone/>
            </a:pPr>
            <a:r>
              <a:rPr b="1" lang="en-GB" sz="1300">
                <a:solidFill>
                  <a:schemeClr val="dk1"/>
                </a:solidFill>
                <a:highlight>
                  <a:schemeClr val="lt1"/>
                </a:highlight>
              </a:rPr>
              <a:t>Two types of scenarios:</a:t>
            </a:r>
            <a:endParaRPr b="1" sz="1300">
              <a:solidFill>
                <a:schemeClr val="dk1"/>
              </a:solidFill>
              <a:highlight>
                <a:schemeClr val="lt1"/>
              </a:highlight>
            </a:endParaRPr>
          </a:p>
          <a:p>
            <a:pPr indent="-317500" lvl="0" marL="457200" rtl="0" algn="l">
              <a:lnSpc>
                <a:spcPct val="115000"/>
              </a:lnSpc>
              <a:spcBef>
                <a:spcPts val="1200"/>
              </a:spcBef>
              <a:spcAft>
                <a:spcPts val="0"/>
              </a:spcAft>
              <a:buClr>
                <a:schemeClr val="dk1"/>
              </a:buClr>
              <a:buSzPts val="1400"/>
              <a:buAutoNum type="arabicPeriod"/>
            </a:pPr>
            <a:r>
              <a:rPr lang="en-GB">
                <a:solidFill>
                  <a:schemeClr val="dk1"/>
                </a:solidFill>
                <a:highlight>
                  <a:schemeClr val="lt1"/>
                </a:highlight>
              </a:rPr>
              <a:t>Customers with payment difficulties: These are customers who had a late payment of more than X days on at least one of the first Y installments of the loan.</a:t>
            </a:r>
            <a:endParaRPr>
              <a:solidFill>
                <a:schemeClr val="dk1"/>
              </a:solidFill>
              <a:highlight>
                <a:schemeClr val="lt1"/>
              </a:highlight>
            </a:endParaRPr>
          </a:p>
          <a:p>
            <a:pPr indent="-317500" lvl="0" marL="457200" rtl="0" algn="l">
              <a:lnSpc>
                <a:spcPct val="115000"/>
              </a:lnSpc>
              <a:spcBef>
                <a:spcPts val="0"/>
              </a:spcBef>
              <a:spcAft>
                <a:spcPts val="0"/>
              </a:spcAft>
              <a:buClr>
                <a:schemeClr val="dk1"/>
              </a:buClr>
              <a:buSzPts val="1400"/>
              <a:buAutoNum type="arabicPeriod" startAt="2"/>
            </a:pPr>
            <a:r>
              <a:rPr lang="en-GB">
                <a:solidFill>
                  <a:schemeClr val="dk1"/>
                </a:solidFill>
                <a:highlight>
                  <a:schemeClr val="lt1"/>
                </a:highlight>
              </a:rPr>
              <a:t>All other cases: These are cases where the payment was made on time.</a:t>
            </a:r>
            <a:endParaRPr>
              <a:solidFill>
                <a:schemeClr val="dk1"/>
              </a:solidFill>
              <a:highlight>
                <a:schemeClr val="lt1"/>
              </a:highlight>
            </a:endParaRPr>
          </a:p>
          <a:p>
            <a:pPr indent="0" lvl="0" marL="0" rtl="0" algn="l">
              <a:lnSpc>
                <a:spcPct val="115000"/>
              </a:lnSpc>
              <a:spcBef>
                <a:spcPts val="1200"/>
              </a:spcBef>
              <a:spcAft>
                <a:spcPts val="0"/>
              </a:spcAft>
              <a:buClr>
                <a:schemeClr val="dk1"/>
              </a:buClr>
              <a:buSzPts val="1100"/>
              <a:buFont typeface="Arial"/>
              <a:buNone/>
            </a:pPr>
            <a:r>
              <a:rPr b="1" lang="en-GB" sz="1300">
                <a:solidFill>
                  <a:schemeClr val="dk1"/>
                </a:solidFill>
                <a:highlight>
                  <a:schemeClr val="lt1"/>
                </a:highlight>
              </a:rPr>
              <a:t>When a customer applies for a loan, there are four possible outcomes:</a:t>
            </a:r>
            <a:endParaRPr b="1" sz="1300">
              <a:solidFill>
                <a:schemeClr val="dk1"/>
              </a:solidFill>
              <a:highlight>
                <a:schemeClr val="lt1"/>
              </a:highlight>
            </a:endParaRPr>
          </a:p>
          <a:p>
            <a:pPr indent="-317500" lvl="0" marL="457200" rtl="0" algn="l">
              <a:lnSpc>
                <a:spcPct val="115000"/>
              </a:lnSpc>
              <a:spcBef>
                <a:spcPts val="1200"/>
              </a:spcBef>
              <a:spcAft>
                <a:spcPts val="0"/>
              </a:spcAft>
              <a:buClr>
                <a:schemeClr val="dk1"/>
              </a:buClr>
              <a:buSzPts val="1400"/>
              <a:buAutoNum type="arabicPeriod"/>
            </a:pPr>
            <a:r>
              <a:rPr lang="en-GB">
                <a:solidFill>
                  <a:schemeClr val="dk1"/>
                </a:solidFill>
                <a:highlight>
                  <a:schemeClr val="lt1"/>
                </a:highlight>
              </a:rPr>
              <a:t>Approved: The company has approved the loan application.</a:t>
            </a:r>
            <a:endParaRPr>
              <a:solidFill>
                <a:schemeClr val="dk1"/>
              </a:solidFill>
              <a:highlight>
                <a:schemeClr val="lt1"/>
              </a:highlight>
            </a:endParaRPr>
          </a:p>
          <a:p>
            <a:pPr indent="-317500" lvl="0" marL="457200" rtl="0" algn="l">
              <a:lnSpc>
                <a:spcPct val="115000"/>
              </a:lnSpc>
              <a:spcBef>
                <a:spcPts val="0"/>
              </a:spcBef>
              <a:spcAft>
                <a:spcPts val="0"/>
              </a:spcAft>
              <a:buClr>
                <a:schemeClr val="dk1"/>
              </a:buClr>
              <a:buSzPts val="1400"/>
              <a:buAutoNum type="arabicPeriod" startAt="2"/>
            </a:pPr>
            <a:r>
              <a:rPr lang="en-GB">
                <a:solidFill>
                  <a:schemeClr val="dk1"/>
                </a:solidFill>
                <a:highlight>
                  <a:schemeClr val="lt1"/>
                </a:highlight>
              </a:rPr>
              <a:t>Cancelled: The customer cancelled the application during the approval process.</a:t>
            </a:r>
            <a:endParaRPr>
              <a:solidFill>
                <a:schemeClr val="dk1"/>
              </a:solidFill>
              <a:highlight>
                <a:schemeClr val="lt1"/>
              </a:highlight>
            </a:endParaRPr>
          </a:p>
          <a:p>
            <a:pPr indent="-317500" lvl="0" marL="457200" rtl="0" algn="l">
              <a:lnSpc>
                <a:spcPct val="115000"/>
              </a:lnSpc>
              <a:spcBef>
                <a:spcPts val="0"/>
              </a:spcBef>
              <a:spcAft>
                <a:spcPts val="0"/>
              </a:spcAft>
              <a:buClr>
                <a:schemeClr val="dk1"/>
              </a:buClr>
              <a:buSzPts val="1400"/>
              <a:buAutoNum type="arabicPeriod" startAt="3"/>
            </a:pPr>
            <a:r>
              <a:rPr lang="en-GB">
                <a:solidFill>
                  <a:schemeClr val="dk1"/>
                </a:solidFill>
                <a:highlight>
                  <a:schemeClr val="lt1"/>
                </a:highlight>
              </a:rPr>
              <a:t>Refused: The company rejected the loan.</a:t>
            </a:r>
            <a:endParaRPr>
              <a:solidFill>
                <a:schemeClr val="dk1"/>
              </a:solidFill>
              <a:highlight>
                <a:schemeClr val="lt1"/>
              </a:highlight>
            </a:endParaRPr>
          </a:p>
          <a:p>
            <a:pPr indent="-317500" lvl="0" marL="457200" rtl="0" algn="l">
              <a:lnSpc>
                <a:spcPct val="115000"/>
              </a:lnSpc>
              <a:spcBef>
                <a:spcPts val="0"/>
              </a:spcBef>
              <a:spcAft>
                <a:spcPts val="0"/>
              </a:spcAft>
              <a:buClr>
                <a:schemeClr val="dk1"/>
              </a:buClr>
              <a:buSzPts val="1400"/>
              <a:buAutoNum type="arabicPeriod" startAt="4"/>
            </a:pPr>
            <a:r>
              <a:rPr lang="en-GB">
                <a:solidFill>
                  <a:schemeClr val="dk1"/>
                </a:solidFill>
                <a:highlight>
                  <a:schemeClr val="lt1"/>
                </a:highlight>
              </a:rPr>
              <a:t>Unused Offer: The loan was approved but the customer did not use it.</a:t>
            </a:r>
            <a:endParaRPr>
              <a:solidFill>
                <a:schemeClr val="dk1"/>
              </a:solidFill>
              <a:highlight>
                <a:schemeClr val="lt1"/>
              </a:highlight>
            </a:endParaRPr>
          </a:p>
          <a:p>
            <a:pPr indent="0" lvl="0" marL="0" rtl="0" algn="l">
              <a:spcBef>
                <a:spcPts val="1200"/>
              </a:spcBef>
              <a:spcAft>
                <a:spcPts val="0"/>
              </a:spcAft>
              <a:buClr>
                <a:schemeClr val="dk1"/>
              </a:buClr>
              <a:buSzPts val="1100"/>
              <a:buFont typeface="Arial"/>
              <a:buNone/>
            </a:pPr>
            <a:r>
              <a:t/>
            </a:r>
            <a:endParaRPr sz="2000">
              <a:solidFill>
                <a:schemeClr val="dk1"/>
              </a:solidFill>
            </a:endParaRPr>
          </a:p>
          <a:p>
            <a:pPr indent="0" lvl="0" marL="457200" rtl="0" algn="l">
              <a:spcBef>
                <a:spcPts val="0"/>
              </a:spcBef>
              <a:spcAft>
                <a:spcPts val="0"/>
              </a:spcAft>
              <a:buNone/>
            </a:pPr>
            <a:r>
              <a:t/>
            </a:r>
            <a:endParaRPr>
              <a:solidFill>
                <a:srgbClr val="242424"/>
              </a:solidFill>
              <a:latin typeface="Georgia"/>
              <a:ea typeface="Georgia"/>
              <a:cs typeface="Georgia"/>
              <a:sym typeface="Georgia"/>
            </a:endParaRPr>
          </a:p>
        </p:txBody>
      </p:sp>
      <p:grpSp>
        <p:nvGrpSpPr>
          <p:cNvPr id="1140" name="Google Shape;1140;p63"/>
          <p:cNvGrpSpPr/>
          <p:nvPr/>
        </p:nvGrpSpPr>
        <p:grpSpPr>
          <a:xfrm>
            <a:off x="844022" y="613174"/>
            <a:ext cx="1068054" cy="96259"/>
            <a:chOff x="0" y="-38100"/>
            <a:chExt cx="274578" cy="50700"/>
          </a:xfrm>
        </p:grpSpPr>
        <p:sp>
          <p:nvSpPr>
            <p:cNvPr id="1141" name="Google Shape;1141;p63"/>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42" name="Google Shape;1142;p63"/>
            <p:cNvSpPr txBox="1"/>
            <p:nvPr/>
          </p:nvSpPr>
          <p:spPr>
            <a:xfrm>
              <a:off x="0" y="-38100"/>
              <a:ext cx="274500" cy="5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43" name="Google Shape;1143;p63"/>
          <p:cNvGrpSpPr/>
          <p:nvPr/>
        </p:nvGrpSpPr>
        <p:grpSpPr>
          <a:xfrm>
            <a:off x="6063597" y="2684896"/>
            <a:ext cx="3080273" cy="2482093"/>
            <a:chOff x="5492000" y="2140675"/>
            <a:chExt cx="3652209" cy="2873125"/>
          </a:xfrm>
        </p:grpSpPr>
        <p:grpSp>
          <p:nvGrpSpPr>
            <p:cNvPr id="1144" name="Google Shape;1144;p63"/>
            <p:cNvGrpSpPr/>
            <p:nvPr/>
          </p:nvGrpSpPr>
          <p:grpSpPr>
            <a:xfrm>
              <a:off x="9088966" y="4226547"/>
              <a:ext cx="55243" cy="402651"/>
              <a:chOff x="0" y="-38100"/>
              <a:chExt cx="29100" cy="212100"/>
            </a:xfrm>
          </p:grpSpPr>
          <p:sp>
            <p:nvSpPr>
              <p:cNvPr id="1145" name="Google Shape;1145;p63"/>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1146" name="Google Shape;1146;p63"/>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147" name="Google Shape;1147;p63"/>
            <p:cNvSpPr/>
            <p:nvPr/>
          </p:nvSpPr>
          <p:spPr>
            <a:xfrm>
              <a:off x="8594600" y="2140675"/>
              <a:ext cx="342000" cy="28194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148" name="Google Shape;1148;p63"/>
            <p:cNvSpPr/>
            <p:nvPr/>
          </p:nvSpPr>
          <p:spPr>
            <a:xfrm>
              <a:off x="5492000" y="4730600"/>
              <a:ext cx="3432900" cy="2832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grpSp>
        <p:nvGrpSpPr>
          <p:cNvPr id="200" name="Google Shape;200;p28"/>
          <p:cNvGrpSpPr/>
          <p:nvPr/>
        </p:nvGrpSpPr>
        <p:grpSpPr>
          <a:xfrm>
            <a:off x="8646558" y="223789"/>
            <a:ext cx="198687" cy="73527"/>
            <a:chOff x="0" y="-38100"/>
            <a:chExt cx="128243" cy="47458"/>
          </a:xfrm>
        </p:grpSpPr>
        <p:sp>
          <p:nvSpPr>
            <p:cNvPr id="201" name="Google Shape;201;p28"/>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202" name="Google Shape;202;p28"/>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03" name="Google Shape;203;p28"/>
          <p:cNvGrpSpPr/>
          <p:nvPr/>
        </p:nvGrpSpPr>
        <p:grpSpPr>
          <a:xfrm>
            <a:off x="8646558" y="269840"/>
            <a:ext cx="198687" cy="73527"/>
            <a:chOff x="0" y="-38100"/>
            <a:chExt cx="128243" cy="47458"/>
          </a:xfrm>
        </p:grpSpPr>
        <p:sp>
          <p:nvSpPr>
            <p:cNvPr id="204" name="Google Shape;204;p28"/>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205" name="Google Shape;205;p28"/>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06" name="Google Shape;206;p28"/>
          <p:cNvSpPr/>
          <p:nvPr/>
        </p:nvSpPr>
        <p:spPr>
          <a:xfrm>
            <a:off x="336715" y="243325"/>
            <a:ext cx="137213" cy="130010"/>
          </a:xfrm>
          <a:custGeom>
            <a:rect b="b" l="l" r="r" t="t"/>
            <a:pathLst>
              <a:path extrusionOk="0" h="260019" w="274427">
                <a:moveTo>
                  <a:pt x="0" y="0"/>
                </a:moveTo>
                <a:lnTo>
                  <a:pt x="274427" y="0"/>
                </a:lnTo>
                <a:lnTo>
                  <a:pt x="274427" y="260020"/>
                </a:lnTo>
                <a:lnTo>
                  <a:pt x="0" y="260020"/>
                </a:lnTo>
                <a:lnTo>
                  <a:pt x="0" y="0"/>
                </a:lnTo>
                <a:close/>
              </a:path>
            </a:pathLst>
          </a:custGeom>
          <a:blipFill rotWithShape="1">
            <a:blip r:embed="rId3">
              <a:alphaModFix/>
            </a:blip>
            <a:stretch>
              <a:fillRect b="0" l="0" r="0" t="0"/>
            </a:stretch>
          </a:blipFill>
          <a:ln>
            <a:noFill/>
          </a:ln>
        </p:spPr>
      </p:sp>
      <p:grpSp>
        <p:nvGrpSpPr>
          <p:cNvPr id="207" name="Google Shape;207;p28"/>
          <p:cNvGrpSpPr/>
          <p:nvPr/>
        </p:nvGrpSpPr>
        <p:grpSpPr>
          <a:xfrm>
            <a:off x="9088966" y="4226547"/>
            <a:ext cx="55243" cy="402651"/>
            <a:chOff x="0" y="-38100"/>
            <a:chExt cx="29100" cy="212100"/>
          </a:xfrm>
        </p:grpSpPr>
        <p:sp>
          <p:nvSpPr>
            <p:cNvPr id="208" name="Google Shape;208;p28"/>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209" name="Google Shape;209;p28"/>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10" name="Google Shape;210;p28"/>
          <p:cNvSpPr txBox="1"/>
          <p:nvPr/>
        </p:nvSpPr>
        <p:spPr>
          <a:xfrm>
            <a:off x="473925" y="297298"/>
            <a:ext cx="7762500" cy="8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Calibri"/>
                <a:ea typeface="Calibri"/>
                <a:cs typeface="Calibri"/>
                <a:sym typeface="Calibri"/>
              </a:rPr>
              <a:t>5. IMDB Movie Analysis                    </a:t>
            </a:r>
            <a:r>
              <a:rPr b="1" lang="en-GB" sz="1600">
                <a:solidFill>
                  <a:schemeClr val="dk1"/>
                </a:solidFill>
                <a:latin typeface="Calibri"/>
                <a:ea typeface="Calibri"/>
                <a:cs typeface="Calibri"/>
                <a:sym typeface="Calibri"/>
              </a:rPr>
              <a:t>       ------------------------------------------------------     31-38 </a:t>
            </a:r>
            <a:endParaRPr b="1" sz="1600">
              <a:solidFill>
                <a:schemeClr val="dk1"/>
              </a:solidFill>
              <a:latin typeface="Calibri"/>
              <a:ea typeface="Calibri"/>
              <a:cs typeface="Calibri"/>
              <a:sym typeface="Calibri"/>
            </a:endParaRPr>
          </a:p>
          <a:p>
            <a:pPr indent="0" lvl="0" marL="0" rtl="0" algn="l">
              <a:spcBef>
                <a:spcPts val="0"/>
              </a:spcBef>
              <a:spcAft>
                <a:spcPts val="0"/>
              </a:spcAft>
              <a:buNone/>
            </a:pPr>
            <a:r>
              <a:rPr b="1" lang="en-GB" sz="1600">
                <a:solidFill>
                  <a:schemeClr val="dk1"/>
                </a:solidFill>
                <a:latin typeface="Calibri"/>
                <a:ea typeface="Calibri"/>
                <a:cs typeface="Calibri"/>
                <a:sym typeface="Calibri"/>
              </a:rPr>
              <a:t>     </a:t>
            </a:r>
            <a:r>
              <a:rPr lang="en-GB" sz="1200">
                <a:solidFill>
                  <a:schemeClr val="dk1"/>
                </a:solidFill>
                <a:latin typeface="Calibri"/>
                <a:ea typeface="Calibri"/>
                <a:cs typeface="Calibri"/>
                <a:sym typeface="Calibri"/>
              </a:rPr>
              <a:t>• Generated meaningful insights from the IMDB dataset to plan every move analytically based on data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GB" sz="1200">
                <a:solidFill>
                  <a:schemeClr val="dk1"/>
                </a:solidFill>
                <a:latin typeface="Calibri"/>
                <a:ea typeface="Calibri"/>
                <a:cs typeface="Calibri"/>
                <a:sym typeface="Calibri"/>
              </a:rPr>
              <a:t>       • Helped the company to make movie that appeals to both Indian and global audience while minimizing the risk of losses</a:t>
            </a:r>
            <a:endParaRPr sz="1200">
              <a:solidFill>
                <a:schemeClr val="dk1"/>
              </a:solidFill>
              <a:latin typeface="Calibri"/>
              <a:ea typeface="Calibri"/>
              <a:cs typeface="Calibri"/>
              <a:sym typeface="Calibri"/>
            </a:endParaRPr>
          </a:p>
        </p:txBody>
      </p:sp>
      <p:sp>
        <p:nvSpPr>
          <p:cNvPr id="211" name="Google Shape;211;p28"/>
          <p:cNvSpPr txBox="1"/>
          <p:nvPr/>
        </p:nvSpPr>
        <p:spPr>
          <a:xfrm>
            <a:off x="473925" y="1312175"/>
            <a:ext cx="7762500" cy="81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Calibri"/>
                <a:ea typeface="Calibri"/>
                <a:cs typeface="Calibri"/>
                <a:sym typeface="Calibri"/>
              </a:rPr>
              <a:t>6. Bank Loan Case Study</a:t>
            </a:r>
            <a:r>
              <a:rPr b="1" lang="en-GB" sz="1600">
                <a:solidFill>
                  <a:schemeClr val="dk1"/>
                </a:solidFill>
                <a:latin typeface="Calibri"/>
                <a:ea typeface="Calibri"/>
                <a:cs typeface="Calibri"/>
                <a:sym typeface="Calibri"/>
              </a:rPr>
              <a:t>                          -------------------------------------------------------     38-45</a:t>
            </a:r>
            <a:endParaRPr b="1" sz="1600">
              <a:solidFill>
                <a:schemeClr val="dk1"/>
              </a:solidFill>
              <a:latin typeface="Calibri"/>
              <a:ea typeface="Calibri"/>
              <a:cs typeface="Calibri"/>
              <a:sym typeface="Calibri"/>
            </a:endParaRPr>
          </a:p>
          <a:p>
            <a:pPr indent="0" lvl="0" marL="0" rtl="0" algn="l">
              <a:spcBef>
                <a:spcPts val="0"/>
              </a:spcBef>
              <a:spcAft>
                <a:spcPts val="0"/>
              </a:spcAft>
              <a:buNone/>
            </a:pPr>
            <a:r>
              <a:rPr lang="en-GB" sz="1300">
                <a:solidFill>
                  <a:schemeClr val="dk1"/>
                </a:solidFill>
                <a:latin typeface="Calibri"/>
                <a:ea typeface="Calibri"/>
                <a:cs typeface="Calibri"/>
                <a:sym typeface="Calibri"/>
              </a:rPr>
              <a:t>        </a:t>
            </a:r>
            <a:r>
              <a:rPr lang="en-GB" sz="1200">
                <a:solidFill>
                  <a:schemeClr val="dk1"/>
                </a:solidFill>
                <a:latin typeface="Calibri"/>
                <a:ea typeface="Calibri"/>
                <a:cs typeface="Calibri"/>
                <a:sym typeface="Calibri"/>
              </a:rPr>
              <a:t>   • </a:t>
            </a:r>
            <a:r>
              <a:rPr lang="en-GB" sz="1200">
                <a:solidFill>
                  <a:schemeClr val="dk1"/>
                </a:solidFill>
                <a:latin typeface="Calibri"/>
                <a:ea typeface="Calibri"/>
                <a:cs typeface="Calibri"/>
                <a:sym typeface="Calibri"/>
              </a:rPr>
              <a:t> Used EDA to understand how customer attributes &amp; loan attributes influence the likelihood of default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GB" sz="1200">
                <a:solidFill>
                  <a:schemeClr val="dk1"/>
                </a:solidFill>
                <a:latin typeface="Calibri"/>
                <a:ea typeface="Calibri"/>
                <a:cs typeface="Calibri"/>
                <a:sym typeface="Calibri"/>
              </a:rPr>
              <a:t>            • This information helped the bank to make decisions such as denying the loan, reducing loan amount etc. </a:t>
            </a:r>
            <a:endParaRPr sz="1200">
              <a:solidFill>
                <a:schemeClr val="dk1"/>
              </a:solidFill>
              <a:latin typeface="Calibri"/>
              <a:ea typeface="Calibri"/>
              <a:cs typeface="Calibri"/>
              <a:sym typeface="Calibri"/>
            </a:endParaRPr>
          </a:p>
        </p:txBody>
      </p:sp>
      <p:sp>
        <p:nvSpPr>
          <p:cNvPr id="212" name="Google Shape;212;p28"/>
          <p:cNvSpPr txBox="1"/>
          <p:nvPr/>
        </p:nvSpPr>
        <p:spPr>
          <a:xfrm>
            <a:off x="473925" y="2188013"/>
            <a:ext cx="7762500" cy="9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Calibri"/>
                <a:ea typeface="Calibri"/>
                <a:cs typeface="Calibri"/>
                <a:sym typeface="Calibri"/>
              </a:rPr>
              <a:t>7. Impact of Car Features             </a:t>
            </a:r>
            <a:r>
              <a:rPr b="1" lang="en-GB" sz="1600">
                <a:solidFill>
                  <a:schemeClr val="dk1"/>
                </a:solidFill>
                <a:latin typeface="Calibri"/>
                <a:ea typeface="Calibri"/>
                <a:cs typeface="Calibri"/>
                <a:sym typeface="Calibri"/>
              </a:rPr>
              <a:t>            -------------------------------------------------------     46-54</a:t>
            </a:r>
            <a:endParaRPr b="1" sz="1600">
              <a:solidFill>
                <a:schemeClr val="dk1"/>
              </a:solidFill>
              <a:latin typeface="Calibri"/>
              <a:ea typeface="Calibri"/>
              <a:cs typeface="Calibri"/>
              <a:sym typeface="Calibri"/>
            </a:endParaRPr>
          </a:p>
          <a:p>
            <a:pPr indent="0" lvl="0" marL="0" rtl="0" algn="l">
              <a:spcBef>
                <a:spcPts val="0"/>
              </a:spcBef>
              <a:spcAft>
                <a:spcPts val="0"/>
              </a:spcAft>
              <a:buNone/>
            </a:pPr>
            <a:r>
              <a:rPr b="1" lang="en-GB" sz="1600">
                <a:solidFill>
                  <a:schemeClr val="dk1"/>
                </a:solidFill>
                <a:latin typeface="Calibri"/>
                <a:ea typeface="Calibri"/>
                <a:cs typeface="Calibri"/>
                <a:sym typeface="Calibri"/>
              </a:rPr>
              <a:t>      </a:t>
            </a:r>
            <a:r>
              <a:rPr b="1" lang="en-GB" sz="1200">
                <a:solidFill>
                  <a:schemeClr val="dk1"/>
                </a:solidFill>
                <a:latin typeface="Calibri"/>
                <a:ea typeface="Calibri"/>
                <a:cs typeface="Calibri"/>
                <a:sym typeface="Calibri"/>
              </a:rPr>
              <a:t>   </a:t>
            </a:r>
            <a:r>
              <a:rPr lang="en-GB" sz="1200">
                <a:solidFill>
                  <a:schemeClr val="dk1"/>
                </a:solidFill>
                <a:latin typeface="Calibri"/>
                <a:ea typeface="Calibri"/>
                <a:cs typeface="Calibri"/>
                <a:sym typeface="Calibri"/>
              </a:rPr>
              <a:t> </a:t>
            </a:r>
            <a:r>
              <a:rPr lang="en-GB" sz="1200">
                <a:solidFill>
                  <a:schemeClr val="dk1"/>
                </a:solidFill>
                <a:latin typeface="Calibri"/>
                <a:ea typeface="Calibri"/>
                <a:cs typeface="Calibri"/>
                <a:sym typeface="Calibri"/>
              </a:rPr>
              <a:t>• Gained insights and provided recommendations for price optimization &amp; product development decisions to maximize profitability</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GB" sz="1200">
                <a:solidFill>
                  <a:schemeClr val="dk1"/>
                </a:solidFill>
                <a:latin typeface="Calibri"/>
                <a:ea typeface="Calibri"/>
                <a:cs typeface="Calibri"/>
                <a:sym typeface="Calibri"/>
              </a:rPr>
              <a:t>             • Used regression analysis to identify the variables that have the strongest relationship with a car's price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GB" sz="1200">
                <a:solidFill>
                  <a:schemeClr val="dk1"/>
                </a:solidFill>
                <a:latin typeface="Calibri"/>
                <a:ea typeface="Calibri"/>
                <a:cs typeface="Calibri"/>
                <a:sym typeface="Calibri"/>
              </a:rPr>
              <a:t>             • Created an Interactive Dashboard </a:t>
            </a:r>
            <a:endParaRPr sz="1200">
              <a:solidFill>
                <a:schemeClr val="dk1"/>
              </a:solidFill>
              <a:latin typeface="Calibri"/>
              <a:ea typeface="Calibri"/>
              <a:cs typeface="Calibri"/>
              <a:sym typeface="Calibri"/>
            </a:endParaRPr>
          </a:p>
        </p:txBody>
      </p:sp>
      <p:sp>
        <p:nvSpPr>
          <p:cNvPr id="213" name="Google Shape;213;p28"/>
          <p:cNvSpPr txBox="1"/>
          <p:nvPr/>
        </p:nvSpPr>
        <p:spPr>
          <a:xfrm>
            <a:off x="473925" y="3437725"/>
            <a:ext cx="7762500" cy="10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Calibri"/>
                <a:ea typeface="Calibri"/>
                <a:cs typeface="Calibri"/>
                <a:sym typeface="Calibri"/>
              </a:rPr>
              <a:t>8.</a:t>
            </a:r>
            <a:r>
              <a:rPr b="1" lang="en-GB" sz="1600">
                <a:solidFill>
                  <a:schemeClr val="dk1"/>
                </a:solidFill>
                <a:latin typeface="Calibri"/>
                <a:ea typeface="Calibri"/>
                <a:cs typeface="Calibri"/>
                <a:sym typeface="Calibri"/>
              </a:rPr>
              <a:t>  ABC Call Trend Analysis                     -------------------------------------------------------      55-61</a:t>
            </a:r>
            <a:endParaRPr b="1" sz="1600">
              <a:solidFill>
                <a:schemeClr val="dk1"/>
              </a:solidFill>
              <a:latin typeface="Calibri"/>
              <a:ea typeface="Calibri"/>
              <a:cs typeface="Calibri"/>
              <a:sym typeface="Calibri"/>
            </a:endParaRPr>
          </a:p>
          <a:p>
            <a:pPr indent="0" lvl="0" marL="0" rtl="0" algn="l">
              <a:spcBef>
                <a:spcPts val="0"/>
              </a:spcBef>
              <a:spcAft>
                <a:spcPts val="0"/>
              </a:spcAft>
              <a:buNone/>
            </a:pPr>
            <a:r>
              <a:rPr b="1" lang="en-GB" sz="1600">
                <a:solidFill>
                  <a:schemeClr val="dk1"/>
                </a:solidFill>
                <a:latin typeface="Calibri"/>
                <a:ea typeface="Calibri"/>
                <a:cs typeface="Calibri"/>
                <a:sym typeface="Calibri"/>
              </a:rPr>
              <a:t>       </a:t>
            </a:r>
            <a:r>
              <a:rPr lang="en-GB" sz="1600">
                <a:solidFill>
                  <a:schemeClr val="dk1"/>
                </a:solidFill>
                <a:latin typeface="Calibri"/>
                <a:ea typeface="Calibri"/>
                <a:cs typeface="Calibri"/>
                <a:sym typeface="Calibri"/>
              </a:rPr>
              <a:t> </a:t>
            </a:r>
            <a:r>
              <a:rPr lang="en-GB" sz="1200">
                <a:solidFill>
                  <a:schemeClr val="dk1"/>
                </a:solidFill>
                <a:latin typeface="Calibri"/>
                <a:ea typeface="Calibri"/>
                <a:cs typeface="Calibri"/>
                <a:sym typeface="Calibri"/>
              </a:rPr>
              <a:t>• Analyzed inbound calling team data of a company, to extract useful insights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GB" sz="1200">
                <a:solidFill>
                  <a:schemeClr val="dk1"/>
                </a:solidFill>
                <a:latin typeface="Calibri"/>
                <a:ea typeface="Calibri"/>
                <a:cs typeface="Calibri"/>
                <a:sym typeface="Calibri"/>
              </a:rPr>
              <a:t>           • provided recommendations for manpower planning to reduce call abandon rate from 30% to 10% and improve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GB" sz="1200">
                <a:solidFill>
                  <a:schemeClr val="dk1"/>
                </a:solidFill>
                <a:latin typeface="Calibri"/>
                <a:ea typeface="Calibri"/>
                <a:cs typeface="Calibri"/>
                <a:sym typeface="Calibri"/>
              </a:rPr>
              <a:t>              customer experience.</a:t>
            </a:r>
            <a:endParaRPr sz="1200">
              <a:solidFill>
                <a:schemeClr val="dk1"/>
              </a:solidFill>
              <a:latin typeface="Calibri"/>
              <a:ea typeface="Calibri"/>
              <a:cs typeface="Calibri"/>
              <a:sym typeface="Calibri"/>
            </a:endParaRPr>
          </a:p>
        </p:txBody>
      </p:sp>
      <p:grpSp>
        <p:nvGrpSpPr>
          <p:cNvPr id="214" name="Google Shape;214;p28"/>
          <p:cNvGrpSpPr/>
          <p:nvPr/>
        </p:nvGrpSpPr>
        <p:grpSpPr>
          <a:xfrm>
            <a:off x="5491788" y="2294058"/>
            <a:ext cx="3652209" cy="2873125"/>
            <a:chOff x="5492000" y="2140675"/>
            <a:chExt cx="3652209" cy="2873125"/>
          </a:xfrm>
        </p:grpSpPr>
        <p:grpSp>
          <p:nvGrpSpPr>
            <p:cNvPr id="215" name="Google Shape;215;p28"/>
            <p:cNvGrpSpPr/>
            <p:nvPr/>
          </p:nvGrpSpPr>
          <p:grpSpPr>
            <a:xfrm>
              <a:off x="9088966" y="4226547"/>
              <a:ext cx="55243" cy="402651"/>
              <a:chOff x="0" y="-38100"/>
              <a:chExt cx="29100" cy="212100"/>
            </a:xfrm>
          </p:grpSpPr>
          <p:sp>
            <p:nvSpPr>
              <p:cNvPr id="216" name="Google Shape;216;p28"/>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217" name="Google Shape;217;p28"/>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18" name="Google Shape;218;p28"/>
            <p:cNvSpPr/>
            <p:nvPr/>
          </p:nvSpPr>
          <p:spPr>
            <a:xfrm>
              <a:off x="8594600" y="2140675"/>
              <a:ext cx="342000" cy="28194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19" name="Google Shape;219;p28"/>
            <p:cNvSpPr/>
            <p:nvPr/>
          </p:nvSpPr>
          <p:spPr>
            <a:xfrm>
              <a:off x="5492000" y="4730600"/>
              <a:ext cx="3432900" cy="2832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grpSp>
        <p:nvGrpSpPr>
          <p:cNvPr id="1153" name="Google Shape;1153;p64"/>
          <p:cNvGrpSpPr/>
          <p:nvPr/>
        </p:nvGrpSpPr>
        <p:grpSpPr>
          <a:xfrm>
            <a:off x="8646558" y="223789"/>
            <a:ext cx="198687" cy="73527"/>
            <a:chOff x="0" y="-38100"/>
            <a:chExt cx="128243" cy="47458"/>
          </a:xfrm>
        </p:grpSpPr>
        <p:sp>
          <p:nvSpPr>
            <p:cNvPr id="1154" name="Google Shape;1154;p64"/>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1155" name="Google Shape;1155;p64"/>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56" name="Google Shape;1156;p64"/>
          <p:cNvGrpSpPr/>
          <p:nvPr/>
        </p:nvGrpSpPr>
        <p:grpSpPr>
          <a:xfrm>
            <a:off x="8646558" y="269840"/>
            <a:ext cx="198687" cy="73527"/>
            <a:chOff x="0" y="-38100"/>
            <a:chExt cx="128243" cy="47458"/>
          </a:xfrm>
        </p:grpSpPr>
        <p:sp>
          <p:nvSpPr>
            <p:cNvPr id="1157" name="Google Shape;1157;p64"/>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1158" name="Google Shape;1158;p64"/>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159" name="Google Shape;1159;p64"/>
          <p:cNvSpPr/>
          <p:nvPr/>
        </p:nvSpPr>
        <p:spPr>
          <a:xfrm>
            <a:off x="412915" y="395724"/>
            <a:ext cx="137214" cy="130010"/>
          </a:xfrm>
          <a:custGeom>
            <a:rect b="b" l="l" r="r" t="t"/>
            <a:pathLst>
              <a:path extrusionOk="0" h="260019" w="274427">
                <a:moveTo>
                  <a:pt x="0" y="0"/>
                </a:moveTo>
                <a:lnTo>
                  <a:pt x="274427" y="0"/>
                </a:lnTo>
                <a:lnTo>
                  <a:pt x="274427" y="260020"/>
                </a:lnTo>
                <a:lnTo>
                  <a:pt x="0" y="260020"/>
                </a:lnTo>
                <a:lnTo>
                  <a:pt x="0" y="0"/>
                </a:lnTo>
                <a:close/>
              </a:path>
            </a:pathLst>
          </a:custGeom>
          <a:blipFill rotWithShape="1">
            <a:blip r:embed="rId3">
              <a:alphaModFix/>
            </a:blip>
            <a:stretch>
              <a:fillRect b="0" l="0" r="0" t="0"/>
            </a:stretch>
          </a:blipFill>
          <a:ln>
            <a:noFill/>
          </a:ln>
        </p:spPr>
      </p:sp>
      <p:grpSp>
        <p:nvGrpSpPr>
          <p:cNvPr id="1160" name="Google Shape;1160;p64"/>
          <p:cNvGrpSpPr/>
          <p:nvPr/>
        </p:nvGrpSpPr>
        <p:grpSpPr>
          <a:xfrm>
            <a:off x="9088966" y="4226547"/>
            <a:ext cx="55243" cy="402651"/>
            <a:chOff x="0" y="-38100"/>
            <a:chExt cx="29100" cy="212100"/>
          </a:xfrm>
        </p:grpSpPr>
        <p:sp>
          <p:nvSpPr>
            <p:cNvPr id="1161" name="Google Shape;1161;p64"/>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1162" name="Google Shape;1162;p64"/>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163" name="Google Shape;1163;p64"/>
          <p:cNvSpPr txBox="1"/>
          <p:nvPr/>
        </p:nvSpPr>
        <p:spPr>
          <a:xfrm>
            <a:off x="707825" y="188750"/>
            <a:ext cx="48603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300">
                <a:solidFill>
                  <a:schemeClr val="dk1"/>
                </a:solidFill>
                <a:latin typeface="Calibri"/>
                <a:ea typeface="Calibri"/>
                <a:cs typeface="Calibri"/>
                <a:sym typeface="Calibri"/>
              </a:rPr>
              <a:t>Bank Loan Case Study</a:t>
            </a:r>
            <a:endParaRPr b="1" sz="2300">
              <a:solidFill>
                <a:schemeClr val="dk1"/>
              </a:solidFill>
              <a:latin typeface="Calibri"/>
              <a:ea typeface="Calibri"/>
              <a:cs typeface="Calibri"/>
              <a:sym typeface="Calibri"/>
            </a:endParaRPr>
          </a:p>
        </p:txBody>
      </p:sp>
      <p:sp>
        <p:nvSpPr>
          <p:cNvPr id="1164" name="Google Shape;1164;p64"/>
          <p:cNvSpPr txBox="1"/>
          <p:nvPr/>
        </p:nvSpPr>
        <p:spPr>
          <a:xfrm>
            <a:off x="483675" y="755975"/>
            <a:ext cx="7668000" cy="13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100">
                <a:solidFill>
                  <a:srgbClr val="8492A6"/>
                </a:solidFill>
                <a:highlight>
                  <a:schemeClr val="lt1"/>
                </a:highlight>
              </a:rPr>
              <a:t> </a:t>
            </a:r>
            <a:r>
              <a:rPr b="1" lang="en-GB" sz="1100">
                <a:solidFill>
                  <a:srgbClr val="8492A6"/>
                </a:solidFill>
                <a:highlight>
                  <a:schemeClr val="lt1"/>
                </a:highlight>
              </a:rPr>
              <a:t>I</a:t>
            </a:r>
            <a:r>
              <a:rPr b="1" lang="en-GB" sz="1300">
                <a:solidFill>
                  <a:schemeClr val="dk1"/>
                </a:solidFill>
                <a:highlight>
                  <a:schemeClr val="lt1"/>
                </a:highlight>
              </a:rPr>
              <a:t>dentify Missing Data and Deal with it Appropriately:</a:t>
            </a:r>
            <a:r>
              <a:rPr lang="en-GB" sz="1300">
                <a:solidFill>
                  <a:schemeClr val="dk1"/>
                </a:solidFill>
                <a:highlight>
                  <a:schemeClr val="lt1"/>
                </a:highlight>
              </a:rPr>
              <a:t> As a data analyst, you come across missing data in the loan application dataset. It is essential to handle missing data effectively to ensure the accuracy of the analysis.</a:t>
            </a:r>
            <a:endParaRPr sz="1300">
              <a:solidFill>
                <a:schemeClr val="dk1"/>
              </a:solidFill>
              <a:highlight>
                <a:schemeClr val="lt1"/>
              </a:highlight>
            </a:endParaRPr>
          </a:p>
          <a:p>
            <a:pPr indent="-311150" lvl="0" marL="457200" rtl="0" algn="l">
              <a:spcBef>
                <a:spcPts val="1200"/>
              </a:spcBef>
              <a:spcAft>
                <a:spcPts val="0"/>
              </a:spcAft>
              <a:buClr>
                <a:schemeClr val="dk1"/>
              </a:buClr>
              <a:buSzPts val="1300"/>
              <a:buChar char="●"/>
            </a:pPr>
            <a:r>
              <a:rPr b="1" lang="en-GB" sz="1300">
                <a:solidFill>
                  <a:schemeClr val="dk1"/>
                </a:solidFill>
                <a:highlight>
                  <a:schemeClr val="lt1"/>
                </a:highlight>
              </a:rPr>
              <a:t>Task:</a:t>
            </a:r>
            <a:r>
              <a:rPr lang="en-GB" sz="1300">
                <a:solidFill>
                  <a:schemeClr val="dk1"/>
                </a:solidFill>
                <a:highlight>
                  <a:schemeClr val="lt1"/>
                </a:highlight>
              </a:rPr>
              <a:t> Identify the missing data in the dataset and decide on an appropriate method to deal with it using Excel built-in functions and features.</a:t>
            </a:r>
            <a:endParaRPr sz="1300">
              <a:solidFill>
                <a:schemeClr val="dk1"/>
              </a:solidFill>
              <a:highlight>
                <a:schemeClr val="lt1"/>
              </a:highlight>
            </a:endParaRPr>
          </a:p>
          <a:p>
            <a:pPr indent="0" lvl="0" marL="0" rtl="0" algn="l">
              <a:spcBef>
                <a:spcPts val="1200"/>
              </a:spcBef>
              <a:spcAft>
                <a:spcPts val="0"/>
              </a:spcAft>
              <a:buClr>
                <a:schemeClr val="dk1"/>
              </a:buClr>
              <a:buSzPts val="1100"/>
              <a:buFont typeface="Arial"/>
              <a:buNone/>
            </a:pPr>
            <a:r>
              <a:t/>
            </a:r>
            <a:endParaRPr sz="2000">
              <a:solidFill>
                <a:srgbClr val="595959"/>
              </a:solidFill>
            </a:endParaRPr>
          </a:p>
          <a:p>
            <a:pPr indent="0" lvl="0" marL="0" rtl="0" algn="l">
              <a:spcBef>
                <a:spcPts val="0"/>
              </a:spcBef>
              <a:spcAft>
                <a:spcPts val="0"/>
              </a:spcAft>
              <a:buNone/>
            </a:pPr>
            <a:r>
              <a:t/>
            </a:r>
            <a:endParaRPr b="1" sz="1800">
              <a:solidFill>
                <a:schemeClr val="dk1"/>
              </a:solidFill>
              <a:latin typeface="Calibri"/>
              <a:ea typeface="Calibri"/>
              <a:cs typeface="Calibri"/>
              <a:sym typeface="Calibri"/>
            </a:endParaRPr>
          </a:p>
        </p:txBody>
      </p:sp>
      <p:grpSp>
        <p:nvGrpSpPr>
          <p:cNvPr id="1165" name="Google Shape;1165;p64"/>
          <p:cNvGrpSpPr/>
          <p:nvPr/>
        </p:nvGrpSpPr>
        <p:grpSpPr>
          <a:xfrm>
            <a:off x="844022" y="613174"/>
            <a:ext cx="1068054" cy="96259"/>
            <a:chOff x="0" y="-38100"/>
            <a:chExt cx="274578" cy="50700"/>
          </a:xfrm>
        </p:grpSpPr>
        <p:sp>
          <p:nvSpPr>
            <p:cNvPr id="1166" name="Google Shape;1166;p64"/>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67" name="Google Shape;1167;p64"/>
            <p:cNvSpPr txBox="1"/>
            <p:nvPr/>
          </p:nvSpPr>
          <p:spPr>
            <a:xfrm>
              <a:off x="0" y="-38100"/>
              <a:ext cx="274500" cy="5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68" name="Google Shape;1168;p64"/>
          <p:cNvGrpSpPr/>
          <p:nvPr/>
        </p:nvGrpSpPr>
        <p:grpSpPr>
          <a:xfrm>
            <a:off x="6063597" y="2684896"/>
            <a:ext cx="3080273" cy="2482093"/>
            <a:chOff x="5492000" y="2140675"/>
            <a:chExt cx="3652209" cy="2873125"/>
          </a:xfrm>
        </p:grpSpPr>
        <p:grpSp>
          <p:nvGrpSpPr>
            <p:cNvPr id="1169" name="Google Shape;1169;p64"/>
            <p:cNvGrpSpPr/>
            <p:nvPr/>
          </p:nvGrpSpPr>
          <p:grpSpPr>
            <a:xfrm>
              <a:off x="9088966" y="4226547"/>
              <a:ext cx="55243" cy="402651"/>
              <a:chOff x="0" y="-38100"/>
              <a:chExt cx="29100" cy="212100"/>
            </a:xfrm>
          </p:grpSpPr>
          <p:sp>
            <p:nvSpPr>
              <p:cNvPr id="1170" name="Google Shape;1170;p64"/>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1171" name="Google Shape;1171;p64"/>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172" name="Google Shape;1172;p64"/>
            <p:cNvSpPr/>
            <p:nvPr/>
          </p:nvSpPr>
          <p:spPr>
            <a:xfrm>
              <a:off x="8594600" y="2140675"/>
              <a:ext cx="342000" cy="28194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173" name="Google Shape;1173;p64"/>
            <p:cNvSpPr/>
            <p:nvPr/>
          </p:nvSpPr>
          <p:spPr>
            <a:xfrm>
              <a:off x="5492000" y="4730600"/>
              <a:ext cx="3432900" cy="2832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pic>
        <p:nvPicPr>
          <p:cNvPr id="1174" name="Google Shape;1174;p64"/>
          <p:cNvPicPr preferRelativeResize="0"/>
          <p:nvPr/>
        </p:nvPicPr>
        <p:blipFill rotWithShape="1">
          <a:blip r:embed="rId4">
            <a:alphaModFix/>
          </a:blip>
          <a:srcRect b="6307" l="0" r="1912" t="24531"/>
          <a:stretch/>
        </p:blipFill>
        <p:spPr>
          <a:xfrm>
            <a:off x="1005850" y="2171600"/>
            <a:ext cx="4806899" cy="19054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grpSp>
        <p:nvGrpSpPr>
          <p:cNvPr id="1179" name="Google Shape;1179;p65"/>
          <p:cNvGrpSpPr/>
          <p:nvPr/>
        </p:nvGrpSpPr>
        <p:grpSpPr>
          <a:xfrm>
            <a:off x="8646558" y="223789"/>
            <a:ext cx="198687" cy="73527"/>
            <a:chOff x="0" y="-38100"/>
            <a:chExt cx="128243" cy="47458"/>
          </a:xfrm>
        </p:grpSpPr>
        <p:sp>
          <p:nvSpPr>
            <p:cNvPr id="1180" name="Google Shape;1180;p65"/>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1181" name="Google Shape;1181;p65"/>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82" name="Google Shape;1182;p65"/>
          <p:cNvGrpSpPr/>
          <p:nvPr/>
        </p:nvGrpSpPr>
        <p:grpSpPr>
          <a:xfrm>
            <a:off x="8646558" y="269840"/>
            <a:ext cx="198687" cy="73527"/>
            <a:chOff x="0" y="-38100"/>
            <a:chExt cx="128243" cy="47458"/>
          </a:xfrm>
        </p:grpSpPr>
        <p:sp>
          <p:nvSpPr>
            <p:cNvPr id="1183" name="Google Shape;1183;p65"/>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1184" name="Google Shape;1184;p65"/>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185" name="Google Shape;1185;p65"/>
          <p:cNvSpPr/>
          <p:nvPr/>
        </p:nvSpPr>
        <p:spPr>
          <a:xfrm>
            <a:off x="412915" y="395724"/>
            <a:ext cx="137214" cy="130010"/>
          </a:xfrm>
          <a:custGeom>
            <a:rect b="b" l="l" r="r" t="t"/>
            <a:pathLst>
              <a:path extrusionOk="0" h="260019" w="274427">
                <a:moveTo>
                  <a:pt x="0" y="0"/>
                </a:moveTo>
                <a:lnTo>
                  <a:pt x="274427" y="0"/>
                </a:lnTo>
                <a:lnTo>
                  <a:pt x="274427" y="260020"/>
                </a:lnTo>
                <a:lnTo>
                  <a:pt x="0" y="260020"/>
                </a:lnTo>
                <a:lnTo>
                  <a:pt x="0" y="0"/>
                </a:lnTo>
                <a:close/>
              </a:path>
            </a:pathLst>
          </a:custGeom>
          <a:blipFill rotWithShape="1">
            <a:blip r:embed="rId3">
              <a:alphaModFix/>
            </a:blip>
            <a:stretch>
              <a:fillRect b="0" l="0" r="0" t="0"/>
            </a:stretch>
          </a:blipFill>
          <a:ln>
            <a:noFill/>
          </a:ln>
        </p:spPr>
      </p:sp>
      <p:grpSp>
        <p:nvGrpSpPr>
          <p:cNvPr id="1186" name="Google Shape;1186;p65"/>
          <p:cNvGrpSpPr/>
          <p:nvPr/>
        </p:nvGrpSpPr>
        <p:grpSpPr>
          <a:xfrm>
            <a:off x="9088966" y="4226547"/>
            <a:ext cx="55243" cy="402651"/>
            <a:chOff x="0" y="-38100"/>
            <a:chExt cx="29100" cy="212100"/>
          </a:xfrm>
        </p:grpSpPr>
        <p:sp>
          <p:nvSpPr>
            <p:cNvPr id="1187" name="Google Shape;1187;p65"/>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1188" name="Google Shape;1188;p65"/>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189" name="Google Shape;1189;p65"/>
          <p:cNvSpPr txBox="1"/>
          <p:nvPr/>
        </p:nvSpPr>
        <p:spPr>
          <a:xfrm>
            <a:off x="707825" y="188750"/>
            <a:ext cx="48603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300">
                <a:solidFill>
                  <a:schemeClr val="dk1"/>
                </a:solidFill>
                <a:latin typeface="Calibri"/>
                <a:ea typeface="Calibri"/>
                <a:cs typeface="Calibri"/>
                <a:sym typeface="Calibri"/>
              </a:rPr>
              <a:t>Bank Loan Case Study</a:t>
            </a:r>
            <a:endParaRPr b="1" sz="2300">
              <a:solidFill>
                <a:schemeClr val="dk1"/>
              </a:solidFill>
              <a:latin typeface="Calibri"/>
              <a:ea typeface="Calibri"/>
              <a:cs typeface="Calibri"/>
              <a:sym typeface="Calibri"/>
            </a:endParaRPr>
          </a:p>
        </p:txBody>
      </p:sp>
      <p:sp>
        <p:nvSpPr>
          <p:cNvPr id="1190" name="Google Shape;1190;p65"/>
          <p:cNvSpPr txBox="1"/>
          <p:nvPr/>
        </p:nvSpPr>
        <p:spPr>
          <a:xfrm>
            <a:off x="483675" y="755975"/>
            <a:ext cx="7668000" cy="13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300">
                <a:solidFill>
                  <a:schemeClr val="dk1"/>
                </a:solidFill>
                <a:highlight>
                  <a:schemeClr val="lt1"/>
                </a:highlight>
              </a:rPr>
              <a:t> Identify Outliers in the Dataset:</a:t>
            </a:r>
            <a:r>
              <a:rPr lang="en-GB" sz="1300">
                <a:solidFill>
                  <a:schemeClr val="dk1"/>
                </a:solidFill>
                <a:highlight>
                  <a:schemeClr val="lt1"/>
                </a:highlight>
              </a:rPr>
              <a:t> Outliers can significantly impact the analysis and distort the results. You need to identify outliers in the loan application dataset.</a:t>
            </a:r>
            <a:endParaRPr sz="1300">
              <a:solidFill>
                <a:schemeClr val="dk1"/>
              </a:solidFill>
              <a:highlight>
                <a:schemeClr val="lt1"/>
              </a:highlight>
            </a:endParaRPr>
          </a:p>
          <a:p>
            <a:pPr indent="-311150" lvl="0" marL="457200" rtl="0" algn="l">
              <a:spcBef>
                <a:spcPts val="1200"/>
              </a:spcBef>
              <a:spcAft>
                <a:spcPts val="0"/>
              </a:spcAft>
              <a:buClr>
                <a:schemeClr val="dk1"/>
              </a:buClr>
              <a:buSzPts val="1300"/>
              <a:buChar char="●"/>
            </a:pPr>
            <a:r>
              <a:rPr b="1" lang="en-GB" sz="1300">
                <a:solidFill>
                  <a:schemeClr val="dk1"/>
                </a:solidFill>
                <a:highlight>
                  <a:schemeClr val="lt1"/>
                </a:highlight>
              </a:rPr>
              <a:t>Task:</a:t>
            </a:r>
            <a:r>
              <a:rPr lang="en-GB" sz="1300">
                <a:solidFill>
                  <a:schemeClr val="dk1"/>
                </a:solidFill>
                <a:highlight>
                  <a:schemeClr val="lt1"/>
                </a:highlight>
              </a:rPr>
              <a:t> Detect and identify outliers in the dataset using Excel statistical functions and features, focusing on numerical variables.</a:t>
            </a:r>
            <a:endParaRPr sz="1300">
              <a:solidFill>
                <a:schemeClr val="dk1"/>
              </a:solidFill>
              <a:highlight>
                <a:schemeClr val="lt1"/>
              </a:highlight>
            </a:endParaRPr>
          </a:p>
          <a:p>
            <a:pPr indent="0" lvl="0" marL="0" rtl="0" algn="l">
              <a:spcBef>
                <a:spcPts val="1200"/>
              </a:spcBef>
              <a:spcAft>
                <a:spcPts val="0"/>
              </a:spcAft>
              <a:buNone/>
            </a:pPr>
            <a:r>
              <a:t/>
            </a:r>
            <a:endParaRPr sz="1100">
              <a:solidFill>
                <a:srgbClr val="8492A6"/>
              </a:solidFill>
              <a:highlight>
                <a:schemeClr val="lt1"/>
              </a:highlight>
            </a:endParaRPr>
          </a:p>
          <a:p>
            <a:pPr indent="0" lvl="0" marL="0" rtl="0" algn="l">
              <a:spcBef>
                <a:spcPts val="1200"/>
              </a:spcBef>
              <a:spcAft>
                <a:spcPts val="0"/>
              </a:spcAft>
              <a:buNone/>
            </a:pPr>
            <a:r>
              <a:t/>
            </a:r>
            <a:endParaRPr sz="2000">
              <a:solidFill>
                <a:srgbClr val="595959"/>
              </a:solidFill>
            </a:endParaRPr>
          </a:p>
          <a:p>
            <a:pPr indent="0" lvl="0" marL="0" rtl="0" algn="l">
              <a:spcBef>
                <a:spcPts val="0"/>
              </a:spcBef>
              <a:spcAft>
                <a:spcPts val="0"/>
              </a:spcAft>
              <a:buNone/>
            </a:pPr>
            <a:r>
              <a:t/>
            </a:r>
            <a:endParaRPr b="1" sz="1800">
              <a:solidFill>
                <a:schemeClr val="dk1"/>
              </a:solidFill>
              <a:latin typeface="Calibri"/>
              <a:ea typeface="Calibri"/>
              <a:cs typeface="Calibri"/>
              <a:sym typeface="Calibri"/>
            </a:endParaRPr>
          </a:p>
        </p:txBody>
      </p:sp>
      <p:grpSp>
        <p:nvGrpSpPr>
          <p:cNvPr id="1191" name="Google Shape;1191;p65"/>
          <p:cNvGrpSpPr/>
          <p:nvPr/>
        </p:nvGrpSpPr>
        <p:grpSpPr>
          <a:xfrm>
            <a:off x="844022" y="613174"/>
            <a:ext cx="1068054" cy="96259"/>
            <a:chOff x="0" y="-38100"/>
            <a:chExt cx="274578" cy="50700"/>
          </a:xfrm>
        </p:grpSpPr>
        <p:sp>
          <p:nvSpPr>
            <p:cNvPr id="1192" name="Google Shape;1192;p65"/>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93" name="Google Shape;1193;p65"/>
            <p:cNvSpPr txBox="1"/>
            <p:nvPr/>
          </p:nvSpPr>
          <p:spPr>
            <a:xfrm>
              <a:off x="0" y="-38100"/>
              <a:ext cx="274500" cy="5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94" name="Google Shape;1194;p65"/>
          <p:cNvGrpSpPr/>
          <p:nvPr/>
        </p:nvGrpSpPr>
        <p:grpSpPr>
          <a:xfrm>
            <a:off x="6063597" y="2684896"/>
            <a:ext cx="3080273" cy="2482093"/>
            <a:chOff x="5492000" y="2140675"/>
            <a:chExt cx="3652209" cy="2873125"/>
          </a:xfrm>
        </p:grpSpPr>
        <p:grpSp>
          <p:nvGrpSpPr>
            <p:cNvPr id="1195" name="Google Shape;1195;p65"/>
            <p:cNvGrpSpPr/>
            <p:nvPr/>
          </p:nvGrpSpPr>
          <p:grpSpPr>
            <a:xfrm>
              <a:off x="9088966" y="4226547"/>
              <a:ext cx="55243" cy="402651"/>
              <a:chOff x="0" y="-38100"/>
              <a:chExt cx="29100" cy="212100"/>
            </a:xfrm>
          </p:grpSpPr>
          <p:sp>
            <p:nvSpPr>
              <p:cNvPr id="1196" name="Google Shape;1196;p65"/>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1197" name="Google Shape;1197;p65"/>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198" name="Google Shape;1198;p65"/>
            <p:cNvSpPr/>
            <p:nvPr/>
          </p:nvSpPr>
          <p:spPr>
            <a:xfrm>
              <a:off x="8594600" y="2140675"/>
              <a:ext cx="342000" cy="28194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199" name="Google Shape;1199;p65"/>
            <p:cNvSpPr/>
            <p:nvPr/>
          </p:nvSpPr>
          <p:spPr>
            <a:xfrm>
              <a:off x="5492000" y="4730600"/>
              <a:ext cx="3432900" cy="2832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pic>
        <p:nvPicPr>
          <p:cNvPr id="1200" name="Google Shape;1200;p65"/>
          <p:cNvPicPr preferRelativeResize="0"/>
          <p:nvPr/>
        </p:nvPicPr>
        <p:blipFill>
          <a:blip r:embed="rId4">
            <a:alphaModFix/>
          </a:blip>
          <a:stretch>
            <a:fillRect/>
          </a:stretch>
        </p:blipFill>
        <p:spPr>
          <a:xfrm>
            <a:off x="550125" y="2028626"/>
            <a:ext cx="2294875" cy="1227375"/>
          </a:xfrm>
          <a:prstGeom prst="rect">
            <a:avLst/>
          </a:prstGeom>
          <a:solidFill>
            <a:srgbClr val="FFFFFF"/>
          </a:solidFill>
          <a:ln>
            <a:noFill/>
          </a:ln>
        </p:spPr>
      </p:pic>
      <p:pic>
        <p:nvPicPr>
          <p:cNvPr id="1201" name="Google Shape;1201;p65"/>
          <p:cNvPicPr preferRelativeResize="0"/>
          <p:nvPr/>
        </p:nvPicPr>
        <p:blipFill>
          <a:blip r:embed="rId5">
            <a:alphaModFix/>
          </a:blip>
          <a:stretch>
            <a:fillRect/>
          </a:stretch>
        </p:blipFill>
        <p:spPr>
          <a:xfrm>
            <a:off x="5851275" y="1889666"/>
            <a:ext cx="2507674" cy="1505300"/>
          </a:xfrm>
          <a:prstGeom prst="rect">
            <a:avLst/>
          </a:prstGeom>
          <a:solidFill>
            <a:srgbClr val="FFFFFF"/>
          </a:solidFill>
          <a:ln>
            <a:noFill/>
          </a:ln>
        </p:spPr>
      </p:pic>
      <p:pic>
        <p:nvPicPr>
          <p:cNvPr id="1202" name="Google Shape;1202;p65"/>
          <p:cNvPicPr preferRelativeResize="0"/>
          <p:nvPr/>
        </p:nvPicPr>
        <p:blipFill>
          <a:blip r:embed="rId6">
            <a:alphaModFix/>
          </a:blip>
          <a:stretch>
            <a:fillRect/>
          </a:stretch>
        </p:blipFill>
        <p:spPr>
          <a:xfrm>
            <a:off x="2276850" y="3394975"/>
            <a:ext cx="2443383" cy="1572225"/>
          </a:xfrm>
          <a:prstGeom prst="rect">
            <a:avLst/>
          </a:prstGeom>
          <a:solidFill>
            <a:srgbClr val="FFFFFF"/>
          </a:solidFill>
          <a:ln>
            <a:noFill/>
          </a:ln>
        </p:spPr>
      </p:pic>
      <p:pic>
        <p:nvPicPr>
          <p:cNvPr id="1203" name="Google Shape;1203;p65"/>
          <p:cNvPicPr preferRelativeResize="0"/>
          <p:nvPr/>
        </p:nvPicPr>
        <p:blipFill>
          <a:blip r:embed="rId7">
            <a:alphaModFix/>
          </a:blip>
          <a:stretch>
            <a:fillRect/>
          </a:stretch>
        </p:blipFill>
        <p:spPr>
          <a:xfrm>
            <a:off x="3297575" y="1958075"/>
            <a:ext cx="2040193" cy="1227375"/>
          </a:xfrm>
          <a:prstGeom prst="rect">
            <a:avLst/>
          </a:prstGeom>
          <a:solidFill>
            <a:srgbClr val="FFFFFF"/>
          </a:solid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grpSp>
        <p:nvGrpSpPr>
          <p:cNvPr id="1208" name="Google Shape;1208;p66"/>
          <p:cNvGrpSpPr/>
          <p:nvPr/>
        </p:nvGrpSpPr>
        <p:grpSpPr>
          <a:xfrm>
            <a:off x="8646558" y="223789"/>
            <a:ext cx="198687" cy="73527"/>
            <a:chOff x="0" y="-38100"/>
            <a:chExt cx="128243" cy="47458"/>
          </a:xfrm>
        </p:grpSpPr>
        <p:sp>
          <p:nvSpPr>
            <p:cNvPr id="1209" name="Google Shape;1209;p66"/>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1210" name="Google Shape;1210;p66"/>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11" name="Google Shape;1211;p66"/>
          <p:cNvGrpSpPr/>
          <p:nvPr/>
        </p:nvGrpSpPr>
        <p:grpSpPr>
          <a:xfrm>
            <a:off x="8646558" y="269840"/>
            <a:ext cx="198687" cy="73527"/>
            <a:chOff x="0" y="-38100"/>
            <a:chExt cx="128243" cy="47458"/>
          </a:xfrm>
        </p:grpSpPr>
        <p:sp>
          <p:nvSpPr>
            <p:cNvPr id="1212" name="Google Shape;1212;p66"/>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1213" name="Google Shape;1213;p66"/>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214" name="Google Shape;1214;p66"/>
          <p:cNvSpPr/>
          <p:nvPr/>
        </p:nvSpPr>
        <p:spPr>
          <a:xfrm>
            <a:off x="412915" y="395724"/>
            <a:ext cx="137214" cy="130010"/>
          </a:xfrm>
          <a:custGeom>
            <a:rect b="b" l="l" r="r" t="t"/>
            <a:pathLst>
              <a:path extrusionOk="0" h="260019" w="274427">
                <a:moveTo>
                  <a:pt x="0" y="0"/>
                </a:moveTo>
                <a:lnTo>
                  <a:pt x="274427" y="0"/>
                </a:lnTo>
                <a:lnTo>
                  <a:pt x="274427" y="260020"/>
                </a:lnTo>
                <a:lnTo>
                  <a:pt x="0" y="260020"/>
                </a:lnTo>
                <a:lnTo>
                  <a:pt x="0" y="0"/>
                </a:lnTo>
                <a:close/>
              </a:path>
            </a:pathLst>
          </a:custGeom>
          <a:blipFill rotWithShape="1">
            <a:blip r:embed="rId3">
              <a:alphaModFix/>
            </a:blip>
            <a:stretch>
              <a:fillRect b="0" l="0" r="0" t="0"/>
            </a:stretch>
          </a:blipFill>
          <a:ln>
            <a:noFill/>
          </a:ln>
        </p:spPr>
      </p:sp>
      <p:grpSp>
        <p:nvGrpSpPr>
          <p:cNvPr id="1215" name="Google Shape;1215;p66"/>
          <p:cNvGrpSpPr/>
          <p:nvPr/>
        </p:nvGrpSpPr>
        <p:grpSpPr>
          <a:xfrm>
            <a:off x="9088966" y="4226547"/>
            <a:ext cx="55243" cy="402651"/>
            <a:chOff x="0" y="-38100"/>
            <a:chExt cx="29100" cy="212100"/>
          </a:xfrm>
        </p:grpSpPr>
        <p:sp>
          <p:nvSpPr>
            <p:cNvPr id="1216" name="Google Shape;1216;p66"/>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1217" name="Google Shape;1217;p66"/>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218" name="Google Shape;1218;p66"/>
          <p:cNvSpPr txBox="1"/>
          <p:nvPr/>
        </p:nvSpPr>
        <p:spPr>
          <a:xfrm>
            <a:off x="707825" y="188750"/>
            <a:ext cx="48603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300">
                <a:solidFill>
                  <a:schemeClr val="dk1"/>
                </a:solidFill>
                <a:latin typeface="Calibri"/>
                <a:ea typeface="Calibri"/>
                <a:cs typeface="Calibri"/>
                <a:sym typeface="Calibri"/>
              </a:rPr>
              <a:t>Bank Loan Case Study</a:t>
            </a:r>
            <a:endParaRPr b="1" sz="2300">
              <a:solidFill>
                <a:schemeClr val="dk1"/>
              </a:solidFill>
              <a:latin typeface="Calibri"/>
              <a:ea typeface="Calibri"/>
              <a:cs typeface="Calibri"/>
              <a:sym typeface="Calibri"/>
            </a:endParaRPr>
          </a:p>
        </p:txBody>
      </p:sp>
      <p:sp>
        <p:nvSpPr>
          <p:cNvPr id="1219" name="Google Shape;1219;p66"/>
          <p:cNvSpPr txBox="1"/>
          <p:nvPr/>
        </p:nvSpPr>
        <p:spPr>
          <a:xfrm>
            <a:off x="483675" y="755975"/>
            <a:ext cx="7668000" cy="13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rgbClr val="8492A6"/>
                </a:solidFill>
                <a:highlight>
                  <a:schemeClr val="lt1"/>
                </a:highlight>
              </a:rPr>
              <a:t> </a:t>
            </a:r>
            <a:r>
              <a:rPr b="1" lang="en-GB">
                <a:solidFill>
                  <a:schemeClr val="dk1"/>
                </a:solidFill>
                <a:highlight>
                  <a:schemeClr val="lt1"/>
                </a:highlight>
              </a:rPr>
              <a:t> Analyze Data Imbalance:</a:t>
            </a:r>
            <a:r>
              <a:rPr lang="en-GB">
                <a:solidFill>
                  <a:schemeClr val="dk1"/>
                </a:solidFill>
                <a:highlight>
                  <a:schemeClr val="lt1"/>
                </a:highlight>
              </a:rPr>
              <a:t> Data imbalance can affect the accuracy of the analysis, especially for binary classification problems. Understanding the data distribution is crucial for building reliable models.</a:t>
            </a:r>
            <a:endParaRPr>
              <a:solidFill>
                <a:schemeClr val="dk1"/>
              </a:solidFill>
              <a:highlight>
                <a:schemeClr val="lt1"/>
              </a:highlight>
            </a:endParaRPr>
          </a:p>
          <a:p>
            <a:pPr indent="-323850" lvl="0" marL="457200" rtl="0" algn="l">
              <a:spcBef>
                <a:spcPts val="1200"/>
              </a:spcBef>
              <a:spcAft>
                <a:spcPts val="0"/>
              </a:spcAft>
              <a:buClr>
                <a:schemeClr val="dk1"/>
              </a:buClr>
              <a:buSzPts val="1500"/>
              <a:buChar char="●"/>
            </a:pPr>
            <a:r>
              <a:rPr b="1" lang="en-GB" sz="1500">
                <a:solidFill>
                  <a:schemeClr val="dk1"/>
                </a:solidFill>
                <a:highlight>
                  <a:schemeClr val="lt1"/>
                </a:highlight>
              </a:rPr>
              <a:t>Task: </a:t>
            </a:r>
            <a:r>
              <a:rPr lang="en-GB" sz="1500">
                <a:solidFill>
                  <a:schemeClr val="dk1"/>
                </a:solidFill>
                <a:highlight>
                  <a:schemeClr val="lt1"/>
                </a:highlight>
              </a:rPr>
              <a:t>Determine if there is data imbalance in the loan application dataset and calculate the ratio of data imbalance using Excel functions.</a:t>
            </a:r>
            <a:endParaRPr sz="1500">
              <a:solidFill>
                <a:schemeClr val="dk1"/>
              </a:solidFill>
              <a:highlight>
                <a:schemeClr val="lt1"/>
              </a:highlight>
            </a:endParaRPr>
          </a:p>
          <a:p>
            <a:pPr indent="0" lvl="0" marL="0" rtl="0" algn="l">
              <a:spcBef>
                <a:spcPts val="1200"/>
              </a:spcBef>
              <a:spcAft>
                <a:spcPts val="0"/>
              </a:spcAft>
              <a:buNone/>
            </a:pPr>
            <a:r>
              <a:t/>
            </a:r>
            <a:endParaRPr sz="1800">
              <a:solidFill>
                <a:srgbClr val="595959"/>
              </a:solidFill>
            </a:endParaRPr>
          </a:p>
          <a:p>
            <a:pPr indent="0" lvl="0" marL="0" rtl="0" algn="l">
              <a:spcBef>
                <a:spcPts val="0"/>
              </a:spcBef>
              <a:spcAft>
                <a:spcPts val="0"/>
              </a:spcAft>
              <a:buNone/>
            </a:pPr>
            <a:r>
              <a:t/>
            </a:r>
            <a:endParaRPr sz="1100">
              <a:solidFill>
                <a:srgbClr val="8492A6"/>
              </a:solidFill>
              <a:highlight>
                <a:schemeClr val="lt1"/>
              </a:highlight>
            </a:endParaRPr>
          </a:p>
          <a:p>
            <a:pPr indent="0" lvl="0" marL="0" rtl="0" algn="l">
              <a:spcBef>
                <a:spcPts val="1200"/>
              </a:spcBef>
              <a:spcAft>
                <a:spcPts val="0"/>
              </a:spcAft>
              <a:buNone/>
            </a:pPr>
            <a:r>
              <a:t/>
            </a:r>
            <a:endParaRPr b="1" sz="1800">
              <a:solidFill>
                <a:schemeClr val="dk1"/>
              </a:solidFill>
              <a:latin typeface="Calibri"/>
              <a:ea typeface="Calibri"/>
              <a:cs typeface="Calibri"/>
              <a:sym typeface="Calibri"/>
            </a:endParaRPr>
          </a:p>
        </p:txBody>
      </p:sp>
      <p:grpSp>
        <p:nvGrpSpPr>
          <p:cNvPr id="1220" name="Google Shape;1220;p66"/>
          <p:cNvGrpSpPr/>
          <p:nvPr/>
        </p:nvGrpSpPr>
        <p:grpSpPr>
          <a:xfrm>
            <a:off x="844022" y="613174"/>
            <a:ext cx="1068054" cy="96259"/>
            <a:chOff x="0" y="-38100"/>
            <a:chExt cx="274578" cy="50700"/>
          </a:xfrm>
        </p:grpSpPr>
        <p:sp>
          <p:nvSpPr>
            <p:cNvPr id="1221" name="Google Shape;1221;p66"/>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22" name="Google Shape;1222;p66"/>
            <p:cNvSpPr txBox="1"/>
            <p:nvPr/>
          </p:nvSpPr>
          <p:spPr>
            <a:xfrm>
              <a:off x="0" y="-38100"/>
              <a:ext cx="274500" cy="5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23" name="Google Shape;1223;p66"/>
          <p:cNvGrpSpPr/>
          <p:nvPr/>
        </p:nvGrpSpPr>
        <p:grpSpPr>
          <a:xfrm>
            <a:off x="6063597" y="2684896"/>
            <a:ext cx="3080273" cy="2482093"/>
            <a:chOff x="5492000" y="2140675"/>
            <a:chExt cx="3652209" cy="2873125"/>
          </a:xfrm>
        </p:grpSpPr>
        <p:grpSp>
          <p:nvGrpSpPr>
            <p:cNvPr id="1224" name="Google Shape;1224;p66"/>
            <p:cNvGrpSpPr/>
            <p:nvPr/>
          </p:nvGrpSpPr>
          <p:grpSpPr>
            <a:xfrm>
              <a:off x="9088966" y="4226547"/>
              <a:ext cx="55243" cy="402651"/>
              <a:chOff x="0" y="-38100"/>
              <a:chExt cx="29100" cy="212100"/>
            </a:xfrm>
          </p:grpSpPr>
          <p:sp>
            <p:nvSpPr>
              <p:cNvPr id="1225" name="Google Shape;1225;p66"/>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1226" name="Google Shape;1226;p66"/>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227" name="Google Shape;1227;p66"/>
            <p:cNvSpPr/>
            <p:nvPr/>
          </p:nvSpPr>
          <p:spPr>
            <a:xfrm>
              <a:off x="8594600" y="2140675"/>
              <a:ext cx="342000" cy="28194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228" name="Google Shape;1228;p66"/>
            <p:cNvSpPr/>
            <p:nvPr/>
          </p:nvSpPr>
          <p:spPr>
            <a:xfrm>
              <a:off x="5492000" y="4730600"/>
              <a:ext cx="3432900" cy="2832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pic>
        <p:nvPicPr>
          <p:cNvPr id="1229" name="Google Shape;1229;p66"/>
          <p:cNvPicPr preferRelativeResize="0"/>
          <p:nvPr/>
        </p:nvPicPr>
        <p:blipFill rotWithShape="1">
          <a:blip r:embed="rId4">
            <a:alphaModFix/>
          </a:blip>
          <a:srcRect b="6293" l="0" r="1351" t="24692"/>
          <a:stretch/>
        </p:blipFill>
        <p:spPr>
          <a:xfrm>
            <a:off x="1016350" y="2284150"/>
            <a:ext cx="5726252" cy="225231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grpSp>
        <p:nvGrpSpPr>
          <p:cNvPr id="1234" name="Google Shape;1234;p67"/>
          <p:cNvGrpSpPr/>
          <p:nvPr/>
        </p:nvGrpSpPr>
        <p:grpSpPr>
          <a:xfrm>
            <a:off x="8646558" y="223789"/>
            <a:ext cx="198687" cy="73527"/>
            <a:chOff x="0" y="-38100"/>
            <a:chExt cx="128243" cy="47458"/>
          </a:xfrm>
        </p:grpSpPr>
        <p:sp>
          <p:nvSpPr>
            <p:cNvPr id="1235" name="Google Shape;1235;p67"/>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1236" name="Google Shape;1236;p67"/>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37" name="Google Shape;1237;p67"/>
          <p:cNvGrpSpPr/>
          <p:nvPr/>
        </p:nvGrpSpPr>
        <p:grpSpPr>
          <a:xfrm>
            <a:off x="8646558" y="269840"/>
            <a:ext cx="198687" cy="73527"/>
            <a:chOff x="0" y="-38100"/>
            <a:chExt cx="128243" cy="47458"/>
          </a:xfrm>
        </p:grpSpPr>
        <p:sp>
          <p:nvSpPr>
            <p:cNvPr id="1238" name="Google Shape;1238;p67"/>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1239" name="Google Shape;1239;p67"/>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240" name="Google Shape;1240;p67"/>
          <p:cNvSpPr/>
          <p:nvPr/>
        </p:nvSpPr>
        <p:spPr>
          <a:xfrm>
            <a:off x="412915" y="395724"/>
            <a:ext cx="137214" cy="130010"/>
          </a:xfrm>
          <a:custGeom>
            <a:rect b="b" l="l" r="r" t="t"/>
            <a:pathLst>
              <a:path extrusionOk="0" h="260019" w="274427">
                <a:moveTo>
                  <a:pt x="0" y="0"/>
                </a:moveTo>
                <a:lnTo>
                  <a:pt x="274427" y="0"/>
                </a:lnTo>
                <a:lnTo>
                  <a:pt x="274427" y="260020"/>
                </a:lnTo>
                <a:lnTo>
                  <a:pt x="0" y="260020"/>
                </a:lnTo>
                <a:lnTo>
                  <a:pt x="0" y="0"/>
                </a:lnTo>
                <a:close/>
              </a:path>
            </a:pathLst>
          </a:custGeom>
          <a:blipFill rotWithShape="1">
            <a:blip r:embed="rId3">
              <a:alphaModFix/>
            </a:blip>
            <a:stretch>
              <a:fillRect b="0" l="0" r="0" t="0"/>
            </a:stretch>
          </a:blipFill>
          <a:ln>
            <a:noFill/>
          </a:ln>
        </p:spPr>
      </p:sp>
      <p:grpSp>
        <p:nvGrpSpPr>
          <p:cNvPr id="1241" name="Google Shape;1241;p67"/>
          <p:cNvGrpSpPr/>
          <p:nvPr/>
        </p:nvGrpSpPr>
        <p:grpSpPr>
          <a:xfrm>
            <a:off x="9088966" y="4226547"/>
            <a:ext cx="55243" cy="402651"/>
            <a:chOff x="0" y="-38100"/>
            <a:chExt cx="29100" cy="212100"/>
          </a:xfrm>
        </p:grpSpPr>
        <p:sp>
          <p:nvSpPr>
            <p:cNvPr id="1242" name="Google Shape;1242;p67"/>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1243" name="Google Shape;1243;p67"/>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244" name="Google Shape;1244;p67"/>
          <p:cNvSpPr txBox="1"/>
          <p:nvPr/>
        </p:nvSpPr>
        <p:spPr>
          <a:xfrm>
            <a:off x="707825" y="188750"/>
            <a:ext cx="48603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300">
                <a:solidFill>
                  <a:schemeClr val="dk1"/>
                </a:solidFill>
                <a:latin typeface="Calibri"/>
                <a:ea typeface="Calibri"/>
                <a:cs typeface="Calibri"/>
                <a:sym typeface="Calibri"/>
              </a:rPr>
              <a:t>Bank Loan Case Study</a:t>
            </a:r>
            <a:endParaRPr b="1" sz="2300">
              <a:solidFill>
                <a:schemeClr val="dk1"/>
              </a:solidFill>
              <a:latin typeface="Calibri"/>
              <a:ea typeface="Calibri"/>
              <a:cs typeface="Calibri"/>
              <a:sym typeface="Calibri"/>
            </a:endParaRPr>
          </a:p>
        </p:txBody>
      </p:sp>
      <p:sp>
        <p:nvSpPr>
          <p:cNvPr id="1245" name="Google Shape;1245;p67"/>
          <p:cNvSpPr txBox="1"/>
          <p:nvPr/>
        </p:nvSpPr>
        <p:spPr>
          <a:xfrm>
            <a:off x="483675" y="755975"/>
            <a:ext cx="7668000" cy="13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rgbClr val="8492A6"/>
                </a:solidFill>
                <a:highlight>
                  <a:schemeClr val="lt1"/>
                </a:highlight>
              </a:rPr>
              <a:t> </a:t>
            </a:r>
            <a:r>
              <a:rPr b="1" lang="en-GB" sz="1300">
                <a:solidFill>
                  <a:schemeClr val="dk1"/>
                </a:solidFill>
                <a:highlight>
                  <a:schemeClr val="lt1"/>
                </a:highlight>
              </a:rPr>
              <a:t>Perform Univariate, Segmented Univariate, and Bivariate Analysis: </a:t>
            </a:r>
            <a:r>
              <a:rPr lang="en-GB" sz="1300">
                <a:solidFill>
                  <a:schemeClr val="dk1"/>
                </a:solidFill>
                <a:highlight>
                  <a:schemeClr val="lt1"/>
                </a:highlight>
              </a:rPr>
              <a:t>To gain insights into the driving factors of loan default, it is important to conduct various analyses on consumer and loan attributes.</a:t>
            </a:r>
            <a:r>
              <a:rPr b="1" lang="en-GB" sz="1300">
                <a:solidFill>
                  <a:schemeClr val="dk1"/>
                </a:solidFill>
                <a:highlight>
                  <a:schemeClr val="lt1"/>
                </a:highlight>
              </a:rPr>
              <a:t>Task:</a:t>
            </a:r>
            <a:r>
              <a:rPr lang="en-GB" sz="1300">
                <a:solidFill>
                  <a:schemeClr val="dk1"/>
                </a:solidFill>
                <a:highlight>
                  <a:schemeClr val="lt1"/>
                </a:highlight>
              </a:rPr>
              <a:t> Perform univariate analysis to understand the distribution of individual variables, segmented univariate analysis to compare variable distributions for different scenarios, and bivariate analysis to explore relationships between variables and the target variable using Excel functions and features.</a:t>
            </a:r>
            <a:endParaRPr sz="1300">
              <a:solidFill>
                <a:schemeClr val="dk1"/>
              </a:solidFill>
              <a:highlight>
                <a:schemeClr val="lt1"/>
              </a:highlight>
            </a:endParaRPr>
          </a:p>
          <a:p>
            <a:pPr indent="0" lvl="0" marL="0" rtl="0" algn="l">
              <a:spcBef>
                <a:spcPts val="1200"/>
              </a:spcBef>
              <a:spcAft>
                <a:spcPts val="0"/>
              </a:spcAft>
              <a:buNone/>
            </a:pPr>
            <a:r>
              <a:t/>
            </a:r>
            <a:endParaRPr b="1">
              <a:solidFill>
                <a:schemeClr val="dk1"/>
              </a:solidFill>
              <a:highlight>
                <a:schemeClr val="lt1"/>
              </a:highlight>
            </a:endParaRPr>
          </a:p>
          <a:p>
            <a:pPr indent="0" lvl="0" marL="0" rtl="0" algn="l">
              <a:spcBef>
                <a:spcPts val="1200"/>
              </a:spcBef>
              <a:spcAft>
                <a:spcPts val="0"/>
              </a:spcAft>
              <a:buNone/>
            </a:pPr>
            <a:r>
              <a:t/>
            </a:r>
            <a:endParaRPr sz="1800">
              <a:solidFill>
                <a:srgbClr val="595959"/>
              </a:solidFill>
            </a:endParaRPr>
          </a:p>
          <a:p>
            <a:pPr indent="0" lvl="0" marL="0" rtl="0" algn="l">
              <a:spcBef>
                <a:spcPts val="0"/>
              </a:spcBef>
              <a:spcAft>
                <a:spcPts val="0"/>
              </a:spcAft>
              <a:buNone/>
            </a:pPr>
            <a:r>
              <a:t/>
            </a:r>
            <a:endParaRPr sz="1100">
              <a:solidFill>
                <a:srgbClr val="8492A6"/>
              </a:solidFill>
              <a:highlight>
                <a:schemeClr val="lt1"/>
              </a:highlight>
            </a:endParaRPr>
          </a:p>
          <a:p>
            <a:pPr indent="0" lvl="0" marL="0" rtl="0" algn="l">
              <a:spcBef>
                <a:spcPts val="1200"/>
              </a:spcBef>
              <a:spcAft>
                <a:spcPts val="0"/>
              </a:spcAft>
              <a:buNone/>
            </a:pPr>
            <a:r>
              <a:t/>
            </a:r>
            <a:endParaRPr b="1" sz="1800">
              <a:solidFill>
                <a:schemeClr val="dk1"/>
              </a:solidFill>
              <a:latin typeface="Calibri"/>
              <a:ea typeface="Calibri"/>
              <a:cs typeface="Calibri"/>
              <a:sym typeface="Calibri"/>
            </a:endParaRPr>
          </a:p>
        </p:txBody>
      </p:sp>
      <p:grpSp>
        <p:nvGrpSpPr>
          <p:cNvPr id="1246" name="Google Shape;1246;p67"/>
          <p:cNvGrpSpPr/>
          <p:nvPr/>
        </p:nvGrpSpPr>
        <p:grpSpPr>
          <a:xfrm>
            <a:off x="844022" y="613174"/>
            <a:ext cx="1068054" cy="96259"/>
            <a:chOff x="0" y="-38100"/>
            <a:chExt cx="274578" cy="50700"/>
          </a:xfrm>
        </p:grpSpPr>
        <p:sp>
          <p:nvSpPr>
            <p:cNvPr id="1247" name="Google Shape;1247;p67"/>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48" name="Google Shape;1248;p67"/>
            <p:cNvSpPr txBox="1"/>
            <p:nvPr/>
          </p:nvSpPr>
          <p:spPr>
            <a:xfrm>
              <a:off x="0" y="-38100"/>
              <a:ext cx="274500" cy="5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49" name="Google Shape;1249;p67"/>
          <p:cNvGrpSpPr/>
          <p:nvPr/>
        </p:nvGrpSpPr>
        <p:grpSpPr>
          <a:xfrm>
            <a:off x="6063597" y="2684896"/>
            <a:ext cx="3080273" cy="2482093"/>
            <a:chOff x="5492000" y="2140675"/>
            <a:chExt cx="3652209" cy="2873125"/>
          </a:xfrm>
        </p:grpSpPr>
        <p:grpSp>
          <p:nvGrpSpPr>
            <p:cNvPr id="1250" name="Google Shape;1250;p67"/>
            <p:cNvGrpSpPr/>
            <p:nvPr/>
          </p:nvGrpSpPr>
          <p:grpSpPr>
            <a:xfrm>
              <a:off x="9088966" y="4226547"/>
              <a:ext cx="55243" cy="402651"/>
              <a:chOff x="0" y="-38100"/>
              <a:chExt cx="29100" cy="212100"/>
            </a:xfrm>
          </p:grpSpPr>
          <p:sp>
            <p:nvSpPr>
              <p:cNvPr id="1251" name="Google Shape;1251;p67"/>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1252" name="Google Shape;1252;p67"/>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253" name="Google Shape;1253;p67"/>
            <p:cNvSpPr/>
            <p:nvPr/>
          </p:nvSpPr>
          <p:spPr>
            <a:xfrm>
              <a:off x="8594600" y="2140675"/>
              <a:ext cx="342000" cy="28194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254" name="Google Shape;1254;p67"/>
            <p:cNvSpPr/>
            <p:nvPr/>
          </p:nvSpPr>
          <p:spPr>
            <a:xfrm>
              <a:off x="5492000" y="4730600"/>
              <a:ext cx="3432900" cy="2832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pic>
        <p:nvPicPr>
          <p:cNvPr id="1255" name="Google Shape;1255;p67"/>
          <p:cNvPicPr preferRelativeResize="0"/>
          <p:nvPr/>
        </p:nvPicPr>
        <p:blipFill>
          <a:blip r:embed="rId4">
            <a:alphaModFix/>
          </a:blip>
          <a:stretch>
            <a:fillRect/>
          </a:stretch>
        </p:blipFill>
        <p:spPr>
          <a:xfrm>
            <a:off x="1963025" y="3646225"/>
            <a:ext cx="2449216" cy="1330075"/>
          </a:xfrm>
          <a:prstGeom prst="rect">
            <a:avLst/>
          </a:prstGeom>
          <a:solidFill>
            <a:srgbClr val="FFFFFF"/>
          </a:solidFill>
          <a:ln>
            <a:noFill/>
          </a:ln>
        </p:spPr>
      </p:pic>
      <p:pic>
        <p:nvPicPr>
          <p:cNvPr id="1256" name="Google Shape;1256;p67"/>
          <p:cNvPicPr preferRelativeResize="0"/>
          <p:nvPr/>
        </p:nvPicPr>
        <p:blipFill rotWithShape="1">
          <a:blip r:embed="rId5">
            <a:alphaModFix/>
          </a:blip>
          <a:srcRect b="6156" l="2400" r="52730" t="27933"/>
          <a:stretch/>
        </p:blipFill>
        <p:spPr>
          <a:xfrm>
            <a:off x="1073525" y="2171600"/>
            <a:ext cx="2376550" cy="1330074"/>
          </a:xfrm>
          <a:prstGeom prst="rect">
            <a:avLst/>
          </a:prstGeom>
          <a:solidFill>
            <a:srgbClr val="FFFFFF"/>
          </a:solidFill>
          <a:ln>
            <a:noFill/>
          </a:ln>
        </p:spPr>
      </p:pic>
      <p:pic>
        <p:nvPicPr>
          <p:cNvPr id="1257" name="Google Shape;1257;p67"/>
          <p:cNvPicPr preferRelativeResize="0"/>
          <p:nvPr/>
        </p:nvPicPr>
        <p:blipFill rotWithShape="1">
          <a:blip r:embed="rId6">
            <a:alphaModFix/>
          </a:blip>
          <a:srcRect b="16497" l="34058" r="18722" t="33020"/>
          <a:stretch/>
        </p:blipFill>
        <p:spPr>
          <a:xfrm>
            <a:off x="4647225" y="2171600"/>
            <a:ext cx="2748850" cy="1652321"/>
          </a:xfrm>
          <a:prstGeom prst="rect">
            <a:avLst/>
          </a:prstGeom>
          <a:solidFill>
            <a:srgbClr val="FFFFFF"/>
          </a:solid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grpSp>
        <p:nvGrpSpPr>
          <p:cNvPr id="1262" name="Google Shape;1262;p68"/>
          <p:cNvGrpSpPr/>
          <p:nvPr/>
        </p:nvGrpSpPr>
        <p:grpSpPr>
          <a:xfrm>
            <a:off x="8646558" y="223789"/>
            <a:ext cx="198687" cy="73527"/>
            <a:chOff x="0" y="-38100"/>
            <a:chExt cx="128243" cy="47458"/>
          </a:xfrm>
        </p:grpSpPr>
        <p:sp>
          <p:nvSpPr>
            <p:cNvPr id="1263" name="Google Shape;1263;p68"/>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1264" name="Google Shape;1264;p68"/>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65" name="Google Shape;1265;p68"/>
          <p:cNvGrpSpPr/>
          <p:nvPr/>
        </p:nvGrpSpPr>
        <p:grpSpPr>
          <a:xfrm>
            <a:off x="8646558" y="269840"/>
            <a:ext cx="198687" cy="73527"/>
            <a:chOff x="0" y="-38100"/>
            <a:chExt cx="128243" cy="47458"/>
          </a:xfrm>
        </p:grpSpPr>
        <p:sp>
          <p:nvSpPr>
            <p:cNvPr id="1266" name="Google Shape;1266;p68"/>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1267" name="Google Shape;1267;p68"/>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268" name="Google Shape;1268;p68"/>
          <p:cNvSpPr/>
          <p:nvPr/>
        </p:nvSpPr>
        <p:spPr>
          <a:xfrm>
            <a:off x="412915" y="395724"/>
            <a:ext cx="137214" cy="130010"/>
          </a:xfrm>
          <a:custGeom>
            <a:rect b="b" l="l" r="r" t="t"/>
            <a:pathLst>
              <a:path extrusionOk="0" h="260019" w="274427">
                <a:moveTo>
                  <a:pt x="0" y="0"/>
                </a:moveTo>
                <a:lnTo>
                  <a:pt x="274427" y="0"/>
                </a:lnTo>
                <a:lnTo>
                  <a:pt x="274427" y="260020"/>
                </a:lnTo>
                <a:lnTo>
                  <a:pt x="0" y="260020"/>
                </a:lnTo>
                <a:lnTo>
                  <a:pt x="0" y="0"/>
                </a:lnTo>
                <a:close/>
              </a:path>
            </a:pathLst>
          </a:custGeom>
          <a:blipFill rotWithShape="1">
            <a:blip r:embed="rId3">
              <a:alphaModFix/>
            </a:blip>
            <a:stretch>
              <a:fillRect b="0" l="0" r="0" t="0"/>
            </a:stretch>
          </a:blipFill>
          <a:ln>
            <a:noFill/>
          </a:ln>
        </p:spPr>
      </p:sp>
      <p:grpSp>
        <p:nvGrpSpPr>
          <p:cNvPr id="1269" name="Google Shape;1269;p68"/>
          <p:cNvGrpSpPr/>
          <p:nvPr/>
        </p:nvGrpSpPr>
        <p:grpSpPr>
          <a:xfrm>
            <a:off x="9088966" y="4226547"/>
            <a:ext cx="55243" cy="402651"/>
            <a:chOff x="0" y="-38100"/>
            <a:chExt cx="29100" cy="212100"/>
          </a:xfrm>
        </p:grpSpPr>
        <p:sp>
          <p:nvSpPr>
            <p:cNvPr id="1270" name="Google Shape;1270;p68"/>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1271" name="Google Shape;1271;p68"/>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272" name="Google Shape;1272;p68"/>
          <p:cNvSpPr txBox="1"/>
          <p:nvPr/>
        </p:nvSpPr>
        <p:spPr>
          <a:xfrm>
            <a:off x="707825" y="188750"/>
            <a:ext cx="48603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300">
                <a:solidFill>
                  <a:schemeClr val="dk1"/>
                </a:solidFill>
                <a:latin typeface="Calibri"/>
                <a:ea typeface="Calibri"/>
                <a:cs typeface="Calibri"/>
                <a:sym typeface="Calibri"/>
              </a:rPr>
              <a:t>Bank Loan Case Study</a:t>
            </a:r>
            <a:endParaRPr b="1" sz="2300">
              <a:solidFill>
                <a:schemeClr val="dk1"/>
              </a:solidFill>
              <a:latin typeface="Calibri"/>
              <a:ea typeface="Calibri"/>
              <a:cs typeface="Calibri"/>
              <a:sym typeface="Calibri"/>
            </a:endParaRPr>
          </a:p>
        </p:txBody>
      </p:sp>
      <p:sp>
        <p:nvSpPr>
          <p:cNvPr id="1273" name="Google Shape;1273;p68"/>
          <p:cNvSpPr txBox="1"/>
          <p:nvPr/>
        </p:nvSpPr>
        <p:spPr>
          <a:xfrm>
            <a:off x="412925" y="715249"/>
            <a:ext cx="7668000" cy="121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chemeClr val="dk1"/>
                </a:solidFill>
                <a:highlight>
                  <a:schemeClr val="lt1"/>
                </a:highlight>
              </a:rPr>
              <a:t>Identify Top Correlations for Different Scenarios: </a:t>
            </a:r>
            <a:r>
              <a:rPr lang="en-GB" sz="1100">
                <a:solidFill>
                  <a:schemeClr val="dk1"/>
                </a:solidFill>
                <a:highlight>
                  <a:schemeClr val="lt1"/>
                </a:highlight>
              </a:rPr>
              <a:t>Understanding the correlation between variables and the target variable can provide insights into strong indicators of loan default.</a:t>
            </a:r>
            <a:endParaRPr sz="1100">
              <a:solidFill>
                <a:schemeClr val="dk1"/>
              </a:solidFill>
              <a:highlight>
                <a:schemeClr val="lt1"/>
              </a:highlight>
            </a:endParaRPr>
          </a:p>
          <a:p>
            <a:pPr indent="-298450" lvl="0" marL="457200" rtl="0" algn="l">
              <a:lnSpc>
                <a:spcPct val="115000"/>
              </a:lnSpc>
              <a:spcBef>
                <a:spcPts val="1200"/>
              </a:spcBef>
              <a:spcAft>
                <a:spcPts val="0"/>
              </a:spcAft>
              <a:buClr>
                <a:schemeClr val="dk1"/>
              </a:buClr>
              <a:buSzPts val="1100"/>
              <a:buChar char="●"/>
            </a:pPr>
            <a:r>
              <a:rPr b="1" lang="en-GB" sz="1100">
                <a:solidFill>
                  <a:schemeClr val="dk1"/>
                </a:solidFill>
                <a:highlight>
                  <a:schemeClr val="lt1"/>
                </a:highlight>
              </a:rPr>
              <a:t>Task:</a:t>
            </a:r>
            <a:r>
              <a:rPr lang="en-GB" sz="1100">
                <a:solidFill>
                  <a:schemeClr val="dk1"/>
                </a:solidFill>
                <a:highlight>
                  <a:schemeClr val="lt1"/>
                </a:highlight>
              </a:rPr>
              <a:t> Segment the dataset based on different scenarios (e.g., clients with payment difficulties and all other cases) and identify the top correlations for each segmented data using Excel functions.</a:t>
            </a:r>
            <a:endParaRPr sz="1100">
              <a:solidFill>
                <a:schemeClr val="dk1"/>
              </a:solidFill>
              <a:highlight>
                <a:schemeClr val="lt1"/>
              </a:highlight>
            </a:endParaRPr>
          </a:p>
          <a:p>
            <a:pPr indent="0" lvl="0" marL="457200" rtl="0" algn="l">
              <a:spcBef>
                <a:spcPts val="1200"/>
              </a:spcBef>
              <a:spcAft>
                <a:spcPts val="0"/>
              </a:spcAft>
              <a:buNone/>
            </a:pPr>
            <a:r>
              <a:t/>
            </a:r>
            <a:endParaRPr sz="1100">
              <a:solidFill>
                <a:srgbClr val="8492A6"/>
              </a:solidFill>
              <a:highlight>
                <a:schemeClr val="lt1"/>
              </a:highlight>
            </a:endParaRPr>
          </a:p>
          <a:p>
            <a:pPr indent="0" lvl="0" marL="0" rtl="0" algn="l">
              <a:spcBef>
                <a:spcPts val="1200"/>
              </a:spcBef>
              <a:spcAft>
                <a:spcPts val="0"/>
              </a:spcAft>
              <a:buNone/>
            </a:pPr>
            <a:r>
              <a:t/>
            </a:r>
            <a:endParaRPr sz="1800">
              <a:solidFill>
                <a:srgbClr val="595959"/>
              </a:solidFill>
            </a:endParaRPr>
          </a:p>
          <a:p>
            <a:pPr indent="0" lvl="0" marL="0" rtl="0" algn="l">
              <a:spcBef>
                <a:spcPts val="0"/>
              </a:spcBef>
              <a:spcAft>
                <a:spcPts val="0"/>
              </a:spcAft>
              <a:buNone/>
            </a:pPr>
            <a:r>
              <a:t/>
            </a:r>
            <a:endParaRPr sz="1100">
              <a:solidFill>
                <a:srgbClr val="8492A6"/>
              </a:solidFill>
              <a:highlight>
                <a:schemeClr val="lt1"/>
              </a:highlight>
            </a:endParaRPr>
          </a:p>
          <a:p>
            <a:pPr indent="0" lvl="0" marL="0" rtl="0" algn="l">
              <a:spcBef>
                <a:spcPts val="1200"/>
              </a:spcBef>
              <a:spcAft>
                <a:spcPts val="0"/>
              </a:spcAft>
              <a:buNone/>
            </a:pPr>
            <a:r>
              <a:t/>
            </a:r>
            <a:endParaRPr b="1" sz="1800">
              <a:solidFill>
                <a:schemeClr val="dk1"/>
              </a:solidFill>
              <a:latin typeface="Calibri"/>
              <a:ea typeface="Calibri"/>
              <a:cs typeface="Calibri"/>
              <a:sym typeface="Calibri"/>
            </a:endParaRPr>
          </a:p>
        </p:txBody>
      </p:sp>
      <p:grpSp>
        <p:nvGrpSpPr>
          <p:cNvPr id="1274" name="Google Shape;1274;p68"/>
          <p:cNvGrpSpPr/>
          <p:nvPr/>
        </p:nvGrpSpPr>
        <p:grpSpPr>
          <a:xfrm>
            <a:off x="844022" y="613174"/>
            <a:ext cx="1068054" cy="96259"/>
            <a:chOff x="0" y="-38100"/>
            <a:chExt cx="274578" cy="50700"/>
          </a:xfrm>
        </p:grpSpPr>
        <p:sp>
          <p:nvSpPr>
            <p:cNvPr id="1275" name="Google Shape;1275;p68"/>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76" name="Google Shape;1276;p68"/>
            <p:cNvSpPr txBox="1"/>
            <p:nvPr/>
          </p:nvSpPr>
          <p:spPr>
            <a:xfrm>
              <a:off x="0" y="-38100"/>
              <a:ext cx="274500" cy="5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77" name="Google Shape;1277;p68"/>
          <p:cNvGrpSpPr/>
          <p:nvPr/>
        </p:nvGrpSpPr>
        <p:grpSpPr>
          <a:xfrm>
            <a:off x="6063597" y="2684896"/>
            <a:ext cx="3080273" cy="2482093"/>
            <a:chOff x="5492000" y="2140675"/>
            <a:chExt cx="3652209" cy="2873125"/>
          </a:xfrm>
        </p:grpSpPr>
        <p:grpSp>
          <p:nvGrpSpPr>
            <p:cNvPr id="1278" name="Google Shape;1278;p68"/>
            <p:cNvGrpSpPr/>
            <p:nvPr/>
          </p:nvGrpSpPr>
          <p:grpSpPr>
            <a:xfrm>
              <a:off x="9088966" y="4226547"/>
              <a:ext cx="55243" cy="402651"/>
              <a:chOff x="0" y="-38100"/>
              <a:chExt cx="29100" cy="212100"/>
            </a:xfrm>
          </p:grpSpPr>
          <p:sp>
            <p:nvSpPr>
              <p:cNvPr id="1279" name="Google Shape;1279;p68"/>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1280" name="Google Shape;1280;p68"/>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281" name="Google Shape;1281;p68"/>
            <p:cNvSpPr/>
            <p:nvPr/>
          </p:nvSpPr>
          <p:spPr>
            <a:xfrm>
              <a:off x="8594600" y="2140675"/>
              <a:ext cx="342000" cy="28194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282" name="Google Shape;1282;p68"/>
            <p:cNvSpPr/>
            <p:nvPr/>
          </p:nvSpPr>
          <p:spPr>
            <a:xfrm>
              <a:off x="5492000" y="4730600"/>
              <a:ext cx="3432900" cy="2832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pic>
        <p:nvPicPr>
          <p:cNvPr id="1283" name="Google Shape;1283;p68"/>
          <p:cNvPicPr preferRelativeResize="0"/>
          <p:nvPr/>
        </p:nvPicPr>
        <p:blipFill rotWithShape="1">
          <a:blip r:embed="rId4">
            <a:alphaModFix/>
          </a:blip>
          <a:srcRect b="48559" l="9733" r="13016" t="31698"/>
          <a:stretch/>
        </p:blipFill>
        <p:spPr>
          <a:xfrm>
            <a:off x="784033" y="1940575"/>
            <a:ext cx="3672168" cy="1219501"/>
          </a:xfrm>
          <a:prstGeom prst="rect">
            <a:avLst/>
          </a:prstGeom>
          <a:solidFill>
            <a:srgbClr val="FFFFFF"/>
          </a:solidFill>
          <a:ln>
            <a:noFill/>
          </a:ln>
        </p:spPr>
      </p:pic>
      <p:pic>
        <p:nvPicPr>
          <p:cNvPr id="1284" name="Google Shape;1284;p68"/>
          <p:cNvPicPr preferRelativeResize="0"/>
          <p:nvPr/>
        </p:nvPicPr>
        <p:blipFill rotWithShape="1">
          <a:blip r:embed="rId5">
            <a:alphaModFix/>
          </a:blip>
          <a:srcRect b="45292" l="7493" r="14776" t="30666"/>
          <a:stretch/>
        </p:blipFill>
        <p:spPr>
          <a:xfrm>
            <a:off x="4554775" y="2918421"/>
            <a:ext cx="3918202" cy="1759604"/>
          </a:xfrm>
          <a:prstGeom prst="rect">
            <a:avLst/>
          </a:prstGeom>
          <a:solidFill>
            <a:srgbClr val="FFFFFF"/>
          </a:solid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grpSp>
        <p:nvGrpSpPr>
          <p:cNvPr id="1289" name="Google Shape;1289;p69"/>
          <p:cNvGrpSpPr/>
          <p:nvPr/>
        </p:nvGrpSpPr>
        <p:grpSpPr>
          <a:xfrm>
            <a:off x="8646558" y="223789"/>
            <a:ext cx="198687" cy="73527"/>
            <a:chOff x="0" y="-38100"/>
            <a:chExt cx="128243" cy="47458"/>
          </a:xfrm>
        </p:grpSpPr>
        <p:sp>
          <p:nvSpPr>
            <p:cNvPr id="1290" name="Google Shape;1290;p69"/>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1291" name="Google Shape;1291;p69"/>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292" name="Google Shape;1292;p69"/>
          <p:cNvGrpSpPr/>
          <p:nvPr/>
        </p:nvGrpSpPr>
        <p:grpSpPr>
          <a:xfrm>
            <a:off x="8646558" y="269840"/>
            <a:ext cx="198687" cy="73527"/>
            <a:chOff x="0" y="-38100"/>
            <a:chExt cx="128243" cy="47458"/>
          </a:xfrm>
        </p:grpSpPr>
        <p:sp>
          <p:nvSpPr>
            <p:cNvPr id="1293" name="Google Shape;1293;p69"/>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1294" name="Google Shape;1294;p69"/>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295" name="Google Shape;1295;p69"/>
          <p:cNvSpPr/>
          <p:nvPr/>
        </p:nvSpPr>
        <p:spPr>
          <a:xfrm>
            <a:off x="412915" y="395724"/>
            <a:ext cx="137214" cy="130010"/>
          </a:xfrm>
          <a:custGeom>
            <a:rect b="b" l="l" r="r" t="t"/>
            <a:pathLst>
              <a:path extrusionOk="0" h="260019" w="274427">
                <a:moveTo>
                  <a:pt x="0" y="0"/>
                </a:moveTo>
                <a:lnTo>
                  <a:pt x="274427" y="0"/>
                </a:lnTo>
                <a:lnTo>
                  <a:pt x="274427" y="260020"/>
                </a:lnTo>
                <a:lnTo>
                  <a:pt x="0" y="260020"/>
                </a:lnTo>
                <a:lnTo>
                  <a:pt x="0" y="0"/>
                </a:lnTo>
                <a:close/>
              </a:path>
            </a:pathLst>
          </a:custGeom>
          <a:blipFill rotWithShape="1">
            <a:blip r:embed="rId3">
              <a:alphaModFix/>
            </a:blip>
            <a:stretch>
              <a:fillRect b="0" l="0" r="0" t="0"/>
            </a:stretch>
          </a:blipFill>
          <a:ln>
            <a:noFill/>
          </a:ln>
        </p:spPr>
      </p:sp>
      <p:grpSp>
        <p:nvGrpSpPr>
          <p:cNvPr id="1296" name="Google Shape;1296;p69"/>
          <p:cNvGrpSpPr/>
          <p:nvPr/>
        </p:nvGrpSpPr>
        <p:grpSpPr>
          <a:xfrm>
            <a:off x="9088966" y="4226547"/>
            <a:ext cx="55243" cy="402651"/>
            <a:chOff x="0" y="-38100"/>
            <a:chExt cx="29100" cy="212100"/>
          </a:xfrm>
        </p:grpSpPr>
        <p:sp>
          <p:nvSpPr>
            <p:cNvPr id="1297" name="Google Shape;1297;p69"/>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1298" name="Google Shape;1298;p69"/>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299" name="Google Shape;1299;p69"/>
          <p:cNvSpPr txBox="1"/>
          <p:nvPr/>
        </p:nvSpPr>
        <p:spPr>
          <a:xfrm>
            <a:off x="707825" y="188750"/>
            <a:ext cx="48603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300">
                <a:solidFill>
                  <a:schemeClr val="dk1"/>
                </a:solidFill>
                <a:latin typeface="Calibri"/>
                <a:ea typeface="Calibri"/>
                <a:cs typeface="Calibri"/>
                <a:sym typeface="Calibri"/>
              </a:rPr>
              <a:t>Bank Loan Case Study</a:t>
            </a:r>
            <a:r>
              <a:rPr b="1" lang="en-GB" sz="2300">
                <a:solidFill>
                  <a:schemeClr val="dk1"/>
                </a:solidFill>
                <a:latin typeface="Calibri"/>
                <a:ea typeface="Calibri"/>
                <a:cs typeface="Calibri"/>
                <a:sym typeface="Calibri"/>
              </a:rPr>
              <a:t> </a:t>
            </a:r>
            <a:endParaRPr b="1" sz="2300">
              <a:solidFill>
                <a:schemeClr val="dk1"/>
              </a:solidFill>
              <a:latin typeface="Calibri"/>
              <a:ea typeface="Calibri"/>
              <a:cs typeface="Calibri"/>
              <a:sym typeface="Calibri"/>
            </a:endParaRPr>
          </a:p>
        </p:txBody>
      </p:sp>
      <p:grpSp>
        <p:nvGrpSpPr>
          <p:cNvPr id="1300" name="Google Shape;1300;p69"/>
          <p:cNvGrpSpPr/>
          <p:nvPr/>
        </p:nvGrpSpPr>
        <p:grpSpPr>
          <a:xfrm>
            <a:off x="844022" y="613174"/>
            <a:ext cx="1068054" cy="96259"/>
            <a:chOff x="0" y="-38100"/>
            <a:chExt cx="274578" cy="50700"/>
          </a:xfrm>
        </p:grpSpPr>
        <p:sp>
          <p:nvSpPr>
            <p:cNvPr id="1301" name="Google Shape;1301;p69"/>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02" name="Google Shape;1302;p69"/>
            <p:cNvSpPr txBox="1"/>
            <p:nvPr/>
          </p:nvSpPr>
          <p:spPr>
            <a:xfrm>
              <a:off x="0" y="-38100"/>
              <a:ext cx="274500" cy="5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03" name="Google Shape;1303;p69"/>
          <p:cNvGrpSpPr/>
          <p:nvPr/>
        </p:nvGrpSpPr>
        <p:grpSpPr>
          <a:xfrm>
            <a:off x="6063597" y="2684896"/>
            <a:ext cx="3080273" cy="2482093"/>
            <a:chOff x="5492000" y="2140675"/>
            <a:chExt cx="3652209" cy="2873125"/>
          </a:xfrm>
        </p:grpSpPr>
        <p:grpSp>
          <p:nvGrpSpPr>
            <p:cNvPr id="1304" name="Google Shape;1304;p69"/>
            <p:cNvGrpSpPr/>
            <p:nvPr/>
          </p:nvGrpSpPr>
          <p:grpSpPr>
            <a:xfrm>
              <a:off x="9088966" y="4226547"/>
              <a:ext cx="55243" cy="402651"/>
              <a:chOff x="0" y="-38100"/>
              <a:chExt cx="29100" cy="212100"/>
            </a:xfrm>
          </p:grpSpPr>
          <p:sp>
            <p:nvSpPr>
              <p:cNvPr id="1305" name="Google Shape;1305;p69"/>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1306" name="Google Shape;1306;p69"/>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307" name="Google Shape;1307;p69"/>
            <p:cNvSpPr/>
            <p:nvPr/>
          </p:nvSpPr>
          <p:spPr>
            <a:xfrm>
              <a:off x="8594600" y="2140675"/>
              <a:ext cx="342000" cy="28194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308" name="Google Shape;1308;p69"/>
            <p:cNvSpPr/>
            <p:nvPr/>
          </p:nvSpPr>
          <p:spPr>
            <a:xfrm>
              <a:off x="5492000" y="4730600"/>
              <a:ext cx="3432900" cy="2832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
        <p:nvSpPr>
          <p:cNvPr id="1309" name="Google Shape;1309;p69"/>
          <p:cNvSpPr txBox="1"/>
          <p:nvPr/>
        </p:nvSpPr>
        <p:spPr>
          <a:xfrm>
            <a:off x="707825" y="719750"/>
            <a:ext cx="3987300" cy="4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1"/>
                </a:solidFill>
                <a:latin typeface="Calibri"/>
                <a:ea typeface="Calibri"/>
                <a:cs typeface="Calibri"/>
                <a:sym typeface="Calibri"/>
              </a:rPr>
              <a:t>Result :</a:t>
            </a:r>
            <a:endParaRPr b="1" sz="1800">
              <a:solidFill>
                <a:schemeClr val="dk1"/>
              </a:solidFill>
              <a:latin typeface="Calibri"/>
              <a:ea typeface="Calibri"/>
              <a:cs typeface="Calibri"/>
              <a:sym typeface="Calibri"/>
            </a:endParaRPr>
          </a:p>
        </p:txBody>
      </p:sp>
      <p:sp>
        <p:nvSpPr>
          <p:cNvPr id="1310" name="Google Shape;1310;p69"/>
          <p:cNvSpPr txBox="1"/>
          <p:nvPr/>
        </p:nvSpPr>
        <p:spPr>
          <a:xfrm>
            <a:off x="648825" y="1122350"/>
            <a:ext cx="7314000" cy="3289800"/>
          </a:xfrm>
          <a:prstGeom prst="rect">
            <a:avLst/>
          </a:prstGeom>
          <a:noFill/>
          <a:ln>
            <a:noFill/>
          </a:ln>
        </p:spPr>
        <p:txBody>
          <a:bodyPr anchorCtr="0" anchor="t" bIns="91425" lIns="91425" spcFirstLastPara="1" rIns="91425" wrap="square" tIns="91425">
            <a:noAutofit/>
          </a:bodyPr>
          <a:lstStyle/>
          <a:p>
            <a:pPr indent="0" lvl="0" marL="0" marR="723900" rtl="0" algn="l">
              <a:lnSpc>
                <a:spcPct val="100000"/>
              </a:lnSpc>
              <a:spcBef>
                <a:spcPts val="300"/>
              </a:spcBef>
              <a:spcAft>
                <a:spcPts val="0"/>
              </a:spcAft>
              <a:buClr>
                <a:schemeClr val="dk1"/>
              </a:buClr>
              <a:buSzPts val="1100"/>
              <a:buFont typeface="Arial"/>
              <a:buNone/>
            </a:pPr>
            <a:r>
              <a:rPr b="1" lang="en-GB" sz="900">
                <a:solidFill>
                  <a:schemeClr val="dk1"/>
                </a:solidFill>
              </a:rPr>
              <a:t>Hence the analysis are being done on both datasets Applications Dataset and  Precious Applications Dataset</a:t>
            </a:r>
            <a:endParaRPr b="1" sz="9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GB" sz="900">
                <a:solidFill>
                  <a:schemeClr val="dk1"/>
                </a:solidFill>
              </a:rPr>
              <a:t>The following conclusions were drawn from the analysis done</a:t>
            </a:r>
            <a:endParaRPr b="1" sz="900">
              <a:solidFill>
                <a:schemeClr val="dk1"/>
              </a:solidFill>
            </a:endParaRPr>
          </a:p>
          <a:p>
            <a:pPr indent="-298450" lvl="0" marL="457200" rtl="0" algn="l">
              <a:lnSpc>
                <a:spcPct val="100000"/>
              </a:lnSpc>
              <a:spcBef>
                <a:spcPts val="100"/>
              </a:spcBef>
              <a:spcAft>
                <a:spcPts val="0"/>
              </a:spcAft>
              <a:buClr>
                <a:schemeClr val="dk1"/>
              </a:buClr>
              <a:buSzPts val="1100"/>
              <a:buChar char="●"/>
            </a:pPr>
            <a:r>
              <a:rPr b="1" lang="en-GB" sz="1100">
                <a:solidFill>
                  <a:schemeClr val="dk1"/>
                </a:solidFill>
              </a:rPr>
              <a:t>The proportion/percentage of the defaulters(target = 1) is around 8% and that of  non-defaulters(target = 0) is around 92%</a:t>
            </a:r>
            <a:endParaRPr b="1" sz="1100">
              <a:solidFill>
                <a:schemeClr val="dk1"/>
              </a:solidFill>
            </a:endParaRPr>
          </a:p>
          <a:p>
            <a:pPr indent="-298450" lvl="0" marL="457200" rtl="0" algn="l">
              <a:lnSpc>
                <a:spcPct val="100000"/>
              </a:lnSpc>
              <a:spcBef>
                <a:spcPts val="0"/>
              </a:spcBef>
              <a:spcAft>
                <a:spcPts val="0"/>
              </a:spcAft>
              <a:buClr>
                <a:schemeClr val="dk1"/>
              </a:buClr>
              <a:buSzPts val="1100"/>
              <a:buChar char="●"/>
            </a:pPr>
            <a:r>
              <a:rPr b="1" lang="en-GB" sz="1100">
                <a:solidFill>
                  <a:schemeClr val="dk1"/>
                </a:solidFill>
              </a:rPr>
              <a:t>The Bank generally lends more loan to Female clients as compared to Males  clients as the count of Female clients in the defaulter’s list is less than that of  Males. Still Bank can look for more Male clients if their credit amount is satisfied</a:t>
            </a:r>
            <a:endParaRPr b="1" sz="1100">
              <a:solidFill>
                <a:schemeClr val="dk1"/>
              </a:solidFill>
            </a:endParaRPr>
          </a:p>
          <a:p>
            <a:pPr indent="-298450" lvl="0" marL="457200" marR="12700" rtl="0" algn="l">
              <a:lnSpc>
                <a:spcPct val="100000"/>
              </a:lnSpc>
              <a:spcBef>
                <a:spcPts val="0"/>
              </a:spcBef>
              <a:spcAft>
                <a:spcPts val="0"/>
              </a:spcAft>
              <a:buClr>
                <a:schemeClr val="dk1"/>
              </a:buClr>
              <a:buSzPts val="1100"/>
              <a:buChar char="●"/>
            </a:pPr>
            <a:r>
              <a:rPr b="1" lang="en-GB" sz="1100">
                <a:solidFill>
                  <a:schemeClr val="dk1"/>
                </a:solidFill>
              </a:rPr>
              <a:t>Also the clients who belong to Working class tend to pay their loans on time  followed by the clients who fall under Commercial Associate</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b="1" lang="en-GB" sz="1100">
                <a:solidFill>
                  <a:schemeClr val="dk1"/>
                </a:solidFill>
              </a:rPr>
              <a:t>Clients having Education status like Secondary/ Higher Secondary or more tend  to pay loan on time so bank can prefer lending loans to clients having such  Education Status</a:t>
            </a:r>
            <a:endParaRPr b="1"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GB" sz="1100">
                <a:solidFill>
                  <a:schemeClr val="dk1"/>
                </a:solidFill>
              </a:rPr>
              <a:t>Clients who fall in the Age Group 31-40 have the highest count for paying off their loans on time followed by the clients who fall in the Age Groups 41-60</a:t>
            </a:r>
            <a:endParaRPr b="1"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GB" sz="1100">
                <a:solidFill>
                  <a:schemeClr val="dk1"/>
                </a:solidFill>
              </a:rPr>
              <a:t>Clients having LOW credit amount range tend to pay off their loans on time than  compared to HIGH and MEDIUM credit range</a:t>
            </a:r>
            <a:endParaRPr b="1"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GB" sz="1100">
                <a:solidFill>
                  <a:schemeClr val="dk1"/>
                </a:solidFill>
              </a:rPr>
              <a:t>Clients living with their Parents tend to pay off their loans quickly as  compared to other housing type. So Bank can lend loan to clients having  housing type </a:t>
            </a:r>
            <a:r>
              <a:rPr lang="en-GB" sz="1100">
                <a:solidFill>
                  <a:schemeClr val="dk1"/>
                </a:solidFill>
              </a:rPr>
              <a:t>à </a:t>
            </a:r>
            <a:r>
              <a:rPr b="1" lang="en-GB" sz="1100">
                <a:solidFill>
                  <a:schemeClr val="dk1"/>
                </a:solidFill>
              </a:rPr>
              <a:t>Living with Parents</a:t>
            </a:r>
            <a:endParaRPr b="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endParaRPr>
          </a:p>
          <a:p>
            <a:pPr indent="0" lvl="0" marL="0" rtl="0" algn="l">
              <a:lnSpc>
                <a:spcPct val="100000"/>
              </a:lnSpc>
              <a:spcBef>
                <a:spcPts val="0"/>
              </a:spcBef>
              <a:spcAft>
                <a:spcPts val="0"/>
              </a:spcAft>
              <a:buNone/>
            </a:pPr>
            <a:r>
              <a:t/>
            </a:r>
            <a:endParaRPr sz="1200">
              <a:solidFill>
                <a:srgbClr val="595959"/>
              </a:solidFill>
            </a:endParaRPr>
          </a:p>
          <a:p>
            <a:pPr indent="0" lvl="0" marL="0" rtl="0" algn="l">
              <a:spcBef>
                <a:spcPts val="1400"/>
              </a:spcBef>
              <a:spcAft>
                <a:spcPts val="0"/>
              </a:spcAft>
              <a:buNone/>
            </a:pPr>
            <a:r>
              <a:t/>
            </a:r>
            <a:endParaRPr sz="1500">
              <a:solidFill>
                <a:srgbClr val="242424"/>
              </a:solidFill>
              <a:highlight>
                <a:schemeClr val="lt1"/>
              </a:highlight>
              <a:latin typeface="Georgia"/>
              <a:ea typeface="Georgia"/>
              <a:cs typeface="Georgia"/>
              <a:sym typeface="Georgi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grpSp>
        <p:nvGrpSpPr>
          <p:cNvPr id="1315" name="Google Shape;1315;p70"/>
          <p:cNvGrpSpPr/>
          <p:nvPr/>
        </p:nvGrpSpPr>
        <p:grpSpPr>
          <a:xfrm>
            <a:off x="8646558" y="223789"/>
            <a:ext cx="198687" cy="73527"/>
            <a:chOff x="0" y="-38100"/>
            <a:chExt cx="128243" cy="47458"/>
          </a:xfrm>
        </p:grpSpPr>
        <p:sp>
          <p:nvSpPr>
            <p:cNvPr id="1316" name="Google Shape;1316;p70"/>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1317" name="Google Shape;1317;p70"/>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18" name="Google Shape;1318;p70"/>
          <p:cNvGrpSpPr/>
          <p:nvPr/>
        </p:nvGrpSpPr>
        <p:grpSpPr>
          <a:xfrm>
            <a:off x="8646558" y="269840"/>
            <a:ext cx="198687" cy="73527"/>
            <a:chOff x="0" y="-38100"/>
            <a:chExt cx="128243" cy="47458"/>
          </a:xfrm>
        </p:grpSpPr>
        <p:sp>
          <p:nvSpPr>
            <p:cNvPr id="1319" name="Google Shape;1319;p70"/>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1320" name="Google Shape;1320;p70"/>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321" name="Google Shape;1321;p70"/>
          <p:cNvSpPr/>
          <p:nvPr/>
        </p:nvSpPr>
        <p:spPr>
          <a:xfrm>
            <a:off x="412915" y="395724"/>
            <a:ext cx="137214" cy="130010"/>
          </a:xfrm>
          <a:custGeom>
            <a:rect b="b" l="l" r="r" t="t"/>
            <a:pathLst>
              <a:path extrusionOk="0" h="260019" w="274427">
                <a:moveTo>
                  <a:pt x="0" y="0"/>
                </a:moveTo>
                <a:lnTo>
                  <a:pt x="274427" y="0"/>
                </a:lnTo>
                <a:lnTo>
                  <a:pt x="274427" y="260020"/>
                </a:lnTo>
                <a:lnTo>
                  <a:pt x="0" y="260020"/>
                </a:lnTo>
                <a:lnTo>
                  <a:pt x="0" y="0"/>
                </a:lnTo>
                <a:close/>
              </a:path>
            </a:pathLst>
          </a:custGeom>
          <a:blipFill rotWithShape="1">
            <a:blip r:embed="rId3">
              <a:alphaModFix/>
            </a:blip>
            <a:stretch>
              <a:fillRect b="0" l="0" r="0" t="0"/>
            </a:stretch>
          </a:blipFill>
          <a:ln>
            <a:noFill/>
          </a:ln>
        </p:spPr>
      </p:sp>
      <p:grpSp>
        <p:nvGrpSpPr>
          <p:cNvPr id="1322" name="Google Shape;1322;p70"/>
          <p:cNvGrpSpPr/>
          <p:nvPr/>
        </p:nvGrpSpPr>
        <p:grpSpPr>
          <a:xfrm>
            <a:off x="9088966" y="4226547"/>
            <a:ext cx="55243" cy="402651"/>
            <a:chOff x="0" y="-38100"/>
            <a:chExt cx="29100" cy="212100"/>
          </a:xfrm>
        </p:grpSpPr>
        <p:sp>
          <p:nvSpPr>
            <p:cNvPr id="1323" name="Google Shape;1323;p70"/>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1324" name="Google Shape;1324;p70"/>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325" name="Google Shape;1325;p70"/>
          <p:cNvSpPr txBox="1"/>
          <p:nvPr/>
        </p:nvSpPr>
        <p:spPr>
          <a:xfrm>
            <a:off x="707825" y="188750"/>
            <a:ext cx="48603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300">
                <a:solidFill>
                  <a:schemeClr val="dk1"/>
                </a:solidFill>
                <a:latin typeface="Calibri"/>
                <a:ea typeface="Calibri"/>
                <a:cs typeface="Calibri"/>
                <a:sym typeface="Calibri"/>
              </a:rPr>
              <a:t>Impact of Car Features</a:t>
            </a:r>
            <a:endParaRPr b="1" sz="2300">
              <a:solidFill>
                <a:schemeClr val="dk1"/>
              </a:solidFill>
              <a:latin typeface="Calibri"/>
              <a:ea typeface="Calibri"/>
              <a:cs typeface="Calibri"/>
              <a:sym typeface="Calibri"/>
            </a:endParaRPr>
          </a:p>
        </p:txBody>
      </p:sp>
      <p:sp>
        <p:nvSpPr>
          <p:cNvPr id="1326" name="Google Shape;1326;p70"/>
          <p:cNvSpPr txBox="1"/>
          <p:nvPr/>
        </p:nvSpPr>
        <p:spPr>
          <a:xfrm>
            <a:off x="483675" y="755975"/>
            <a:ext cx="8092800" cy="18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1"/>
                </a:solidFill>
                <a:latin typeface="Calibri"/>
                <a:ea typeface="Calibri"/>
                <a:cs typeface="Calibri"/>
                <a:sym typeface="Calibri"/>
              </a:rPr>
              <a:t>Project Description :</a:t>
            </a:r>
            <a:endParaRPr b="1" sz="18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Char char="●"/>
            </a:pPr>
            <a:r>
              <a:rPr lang="en-GB" sz="1100">
                <a:solidFill>
                  <a:schemeClr val="dk1"/>
                </a:solidFill>
              </a:rPr>
              <a:t>The automotive industry has been rapidly evolving over the past few decades, with a growing focus on fuel efficiency, environmental sustainability, and technological innovation. With increasing competition among manufacturers and a changing consumer landscape, it has become more important than ever to understand the factors that drive consumer demand for cars.</a:t>
            </a:r>
            <a:endParaRPr sz="1100">
              <a:solidFill>
                <a:schemeClr val="dk1"/>
              </a:solidFill>
            </a:endParaRPr>
          </a:p>
          <a:p>
            <a:pPr indent="0" lvl="0" marL="457200" rtl="0" algn="l">
              <a:lnSpc>
                <a:spcPct val="115000"/>
              </a:lnSpc>
              <a:spcBef>
                <a:spcPts val="0"/>
              </a:spcBef>
              <a:spcAft>
                <a:spcPts val="0"/>
              </a:spcAft>
              <a:buNone/>
            </a:pPr>
            <a:r>
              <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 In recent years, there has been a growing trend towards electric and hybrid vehicles and increased interest in alternative fuel sources such as hydrogen and natural gas. At the same time, traditional gasoline-powered cars remain dominant in the market, with varying fuel types and grades available to consumers.</a:t>
            </a:r>
            <a:endParaRPr sz="1100">
              <a:solidFill>
                <a:schemeClr val="dk1"/>
              </a:solidFill>
            </a:endParaRPr>
          </a:p>
          <a:p>
            <a:pPr indent="0" lvl="0" marL="457200" rtl="0" algn="l">
              <a:spcBef>
                <a:spcPts val="0"/>
              </a:spcBef>
              <a:spcAft>
                <a:spcPts val="0"/>
              </a:spcAft>
              <a:buNone/>
            </a:pPr>
            <a:r>
              <a:rPr lang="en-GB" sz="1600">
                <a:solidFill>
                  <a:schemeClr val="dk1"/>
                </a:solidFill>
                <a:latin typeface="Calibri"/>
                <a:ea typeface="Calibri"/>
                <a:cs typeface="Calibri"/>
                <a:sym typeface="Calibri"/>
              </a:rPr>
              <a:t>     </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The client has asked How can a car manufacturer optimize pricing and product development decisions to maximize profitability while meeting consumer demand?</a:t>
            </a:r>
            <a:endParaRPr sz="1100">
              <a:solidFill>
                <a:schemeClr val="dk1"/>
              </a:solidFill>
            </a:endParaRPr>
          </a:p>
          <a:p>
            <a:pPr indent="0" lvl="0" marL="457200" rtl="0" algn="l">
              <a:lnSpc>
                <a:spcPct val="115000"/>
              </a:lnSpc>
              <a:spcBef>
                <a:spcPts val="0"/>
              </a:spcBef>
              <a:spcAft>
                <a:spcPts val="0"/>
              </a:spcAft>
              <a:buNone/>
            </a:pPr>
            <a:r>
              <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As a Data Analyst., this problem could be approached by analyzing the relationship between a car's features, market category, and pricing, and identifying which features and categories are most popular among consumers and most profitable for the manufacturer. By using data analysis techniques such as regression analysis and market segmentation, the manufacturer could develop a pricing strategy that balances consumer demand with profitability, and identify which product features to focus on in future product development efforts. This could help the manufacturer improve its competitiveness in the market and increase its profitability over time.</a:t>
            </a:r>
            <a:endParaRPr sz="1100">
              <a:solidFill>
                <a:schemeClr val="dk1"/>
              </a:solidFill>
            </a:endParaRPr>
          </a:p>
          <a:p>
            <a:pPr indent="0" lvl="0" marL="457200" rtl="0" algn="l">
              <a:spcBef>
                <a:spcPts val="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None/>
            </a:pPr>
            <a:r>
              <a:rPr lang="en-GB" sz="1600">
                <a:solidFill>
                  <a:schemeClr val="dk1"/>
                </a:solidFill>
                <a:latin typeface="Calibri"/>
                <a:ea typeface="Calibri"/>
                <a:cs typeface="Calibri"/>
                <a:sym typeface="Calibri"/>
              </a:rPr>
              <a:t>                           </a:t>
            </a:r>
            <a:endParaRPr sz="1300">
              <a:solidFill>
                <a:schemeClr val="dk1"/>
              </a:solidFill>
              <a:latin typeface="Calibri"/>
              <a:ea typeface="Calibri"/>
              <a:cs typeface="Calibri"/>
              <a:sym typeface="Calibri"/>
            </a:endParaRPr>
          </a:p>
          <a:p>
            <a:pPr indent="0" lvl="0" marL="0" rtl="0" algn="l">
              <a:spcBef>
                <a:spcPts val="0"/>
              </a:spcBef>
              <a:spcAft>
                <a:spcPts val="0"/>
              </a:spcAft>
              <a:buNone/>
            </a:pPr>
            <a:r>
              <a:t/>
            </a:r>
            <a:endParaRPr b="1" sz="1800">
              <a:solidFill>
                <a:schemeClr val="dk1"/>
              </a:solidFill>
              <a:latin typeface="Calibri"/>
              <a:ea typeface="Calibri"/>
              <a:cs typeface="Calibri"/>
              <a:sym typeface="Calibri"/>
            </a:endParaRPr>
          </a:p>
        </p:txBody>
      </p:sp>
      <p:grpSp>
        <p:nvGrpSpPr>
          <p:cNvPr id="1327" name="Google Shape;1327;p70"/>
          <p:cNvGrpSpPr/>
          <p:nvPr/>
        </p:nvGrpSpPr>
        <p:grpSpPr>
          <a:xfrm>
            <a:off x="844022" y="613174"/>
            <a:ext cx="1068054" cy="96259"/>
            <a:chOff x="0" y="-38100"/>
            <a:chExt cx="274578" cy="50700"/>
          </a:xfrm>
        </p:grpSpPr>
        <p:sp>
          <p:nvSpPr>
            <p:cNvPr id="1328" name="Google Shape;1328;p70"/>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29" name="Google Shape;1329;p70"/>
            <p:cNvSpPr txBox="1"/>
            <p:nvPr/>
          </p:nvSpPr>
          <p:spPr>
            <a:xfrm>
              <a:off x="0" y="-38100"/>
              <a:ext cx="274500" cy="5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30" name="Google Shape;1330;p70"/>
          <p:cNvGrpSpPr/>
          <p:nvPr/>
        </p:nvGrpSpPr>
        <p:grpSpPr>
          <a:xfrm>
            <a:off x="6063597" y="2684896"/>
            <a:ext cx="3080273" cy="2482093"/>
            <a:chOff x="5492000" y="2140675"/>
            <a:chExt cx="3652209" cy="2873125"/>
          </a:xfrm>
        </p:grpSpPr>
        <p:grpSp>
          <p:nvGrpSpPr>
            <p:cNvPr id="1331" name="Google Shape;1331;p70"/>
            <p:cNvGrpSpPr/>
            <p:nvPr/>
          </p:nvGrpSpPr>
          <p:grpSpPr>
            <a:xfrm>
              <a:off x="9088966" y="4226547"/>
              <a:ext cx="55243" cy="402651"/>
              <a:chOff x="0" y="-38100"/>
              <a:chExt cx="29100" cy="212100"/>
            </a:xfrm>
          </p:grpSpPr>
          <p:sp>
            <p:nvSpPr>
              <p:cNvPr id="1332" name="Google Shape;1332;p70"/>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1333" name="Google Shape;1333;p70"/>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334" name="Google Shape;1334;p70"/>
            <p:cNvSpPr/>
            <p:nvPr/>
          </p:nvSpPr>
          <p:spPr>
            <a:xfrm>
              <a:off x="8594600" y="2140675"/>
              <a:ext cx="342000" cy="28194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335" name="Google Shape;1335;p70"/>
            <p:cNvSpPr/>
            <p:nvPr/>
          </p:nvSpPr>
          <p:spPr>
            <a:xfrm>
              <a:off x="5492000" y="4730600"/>
              <a:ext cx="3432900" cy="2832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grpSp>
        <p:nvGrpSpPr>
          <p:cNvPr id="1340" name="Google Shape;1340;p71"/>
          <p:cNvGrpSpPr/>
          <p:nvPr/>
        </p:nvGrpSpPr>
        <p:grpSpPr>
          <a:xfrm>
            <a:off x="8646558" y="223789"/>
            <a:ext cx="198687" cy="73527"/>
            <a:chOff x="0" y="-38100"/>
            <a:chExt cx="128243" cy="47458"/>
          </a:xfrm>
        </p:grpSpPr>
        <p:sp>
          <p:nvSpPr>
            <p:cNvPr id="1341" name="Google Shape;1341;p71"/>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1342" name="Google Shape;1342;p71"/>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43" name="Google Shape;1343;p71"/>
          <p:cNvGrpSpPr/>
          <p:nvPr/>
        </p:nvGrpSpPr>
        <p:grpSpPr>
          <a:xfrm>
            <a:off x="8646558" y="269840"/>
            <a:ext cx="198687" cy="73527"/>
            <a:chOff x="0" y="-38100"/>
            <a:chExt cx="128243" cy="47458"/>
          </a:xfrm>
        </p:grpSpPr>
        <p:sp>
          <p:nvSpPr>
            <p:cNvPr id="1344" name="Google Shape;1344;p71"/>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1345" name="Google Shape;1345;p71"/>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346" name="Google Shape;1346;p71"/>
          <p:cNvSpPr/>
          <p:nvPr/>
        </p:nvSpPr>
        <p:spPr>
          <a:xfrm>
            <a:off x="412915" y="395724"/>
            <a:ext cx="137214" cy="130010"/>
          </a:xfrm>
          <a:custGeom>
            <a:rect b="b" l="l" r="r" t="t"/>
            <a:pathLst>
              <a:path extrusionOk="0" h="260019" w="274427">
                <a:moveTo>
                  <a:pt x="0" y="0"/>
                </a:moveTo>
                <a:lnTo>
                  <a:pt x="274427" y="0"/>
                </a:lnTo>
                <a:lnTo>
                  <a:pt x="274427" y="260020"/>
                </a:lnTo>
                <a:lnTo>
                  <a:pt x="0" y="260020"/>
                </a:lnTo>
                <a:lnTo>
                  <a:pt x="0" y="0"/>
                </a:lnTo>
                <a:close/>
              </a:path>
            </a:pathLst>
          </a:custGeom>
          <a:blipFill rotWithShape="1">
            <a:blip r:embed="rId3">
              <a:alphaModFix/>
            </a:blip>
            <a:stretch>
              <a:fillRect b="0" l="0" r="0" t="0"/>
            </a:stretch>
          </a:blipFill>
          <a:ln>
            <a:noFill/>
          </a:ln>
        </p:spPr>
      </p:sp>
      <p:grpSp>
        <p:nvGrpSpPr>
          <p:cNvPr id="1347" name="Google Shape;1347;p71"/>
          <p:cNvGrpSpPr/>
          <p:nvPr/>
        </p:nvGrpSpPr>
        <p:grpSpPr>
          <a:xfrm>
            <a:off x="9088966" y="4226547"/>
            <a:ext cx="55243" cy="402651"/>
            <a:chOff x="0" y="-38100"/>
            <a:chExt cx="29100" cy="212100"/>
          </a:xfrm>
        </p:grpSpPr>
        <p:sp>
          <p:nvSpPr>
            <p:cNvPr id="1348" name="Google Shape;1348;p71"/>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1349" name="Google Shape;1349;p71"/>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350" name="Google Shape;1350;p71"/>
          <p:cNvSpPr txBox="1"/>
          <p:nvPr/>
        </p:nvSpPr>
        <p:spPr>
          <a:xfrm>
            <a:off x="707825" y="188750"/>
            <a:ext cx="48603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300">
                <a:solidFill>
                  <a:schemeClr val="dk1"/>
                </a:solidFill>
                <a:latin typeface="Calibri"/>
                <a:ea typeface="Calibri"/>
                <a:cs typeface="Calibri"/>
                <a:sym typeface="Calibri"/>
              </a:rPr>
              <a:t>Impact of Car Features</a:t>
            </a:r>
            <a:endParaRPr b="1" sz="2300">
              <a:solidFill>
                <a:schemeClr val="dk1"/>
              </a:solidFill>
              <a:latin typeface="Calibri"/>
              <a:ea typeface="Calibri"/>
              <a:cs typeface="Calibri"/>
              <a:sym typeface="Calibri"/>
            </a:endParaRPr>
          </a:p>
        </p:txBody>
      </p:sp>
      <p:grpSp>
        <p:nvGrpSpPr>
          <p:cNvPr id="1351" name="Google Shape;1351;p71"/>
          <p:cNvGrpSpPr/>
          <p:nvPr/>
        </p:nvGrpSpPr>
        <p:grpSpPr>
          <a:xfrm>
            <a:off x="844022" y="613174"/>
            <a:ext cx="1068054" cy="96259"/>
            <a:chOff x="0" y="-38100"/>
            <a:chExt cx="274578" cy="50700"/>
          </a:xfrm>
        </p:grpSpPr>
        <p:sp>
          <p:nvSpPr>
            <p:cNvPr id="1352" name="Google Shape;1352;p71"/>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53" name="Google Shape;1353;p71"/>
            <p:cNvSpPr txBox="1"/>
            <p:nvPr/>
          </p:nvSpPr>
          <p:spPr>
            <a:xfrm>
              <a:off x="0" y="-38100"/>
              <a:ext cx="274500" cy="5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54" name="Google Shape;1354;p71"/>
          <p:cNvGrpSpPr/>
          <p:nvPr/>
        </p:nvGrpSpPr>
        <p:grpSpPr>
          <a:xfrm>
            <a:off x="6063597" y="2684896"/>
            <a:ext cx="3080273" cy="2482093"/>
            <a:chOff x="5492000" y="2140675"/>
            <a:chExt cx="3652209" cy="2873125"/>
          </a:xfrm>
        </p:grpSpPr>
        <p:grpSp>
          <p:nvGrpSpPr>
            <p:cNvPr id="1355" name="Google Shape;1355;p71"/>
            <p:cNvGrpSpPr/>
            <p:nvPr/>
          </p:nvGrpSpPr>
          <p:grpSpPr>
            <a:xfrm>
              <a:off x="9088966" y="4226547"/>
              <a:ext cx="55243" cy="402651"/>
              <a:chOff x="0" y="-38100"/>
              <a:chExt cx="29100" cy="212100"/>
            </a:xfrm>
          </p:grpSpPr>
          <p:sp>
            <p:nvSpPr>
              <p:cNvPr id="1356" name="Google Shape;1356;p71"/>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1357" name="Google Shape;1357;p71"/>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358" name="Google Shape;1358;p71"/>
            <p:cNvSpPr/>
            <p:nvPr/>
          </p:nvSpPr>
          <p:spPr>
            <a:xfrm>
              <a:off x="8594600" y="2140675"/>
              <a:ext cx="342000" cy="28194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359" name="Google Shape;1359;p71"/>
            <p:cNvSpPr/>
            <p:nvPr/>
          </p:nvSpPr>
          <p:spPr>
            <a:xfrm>
              <a:off x="5492000" y="4730600"/>
              <a:ext cx="3432900" cy="2832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
        <p:nvSpPr>
          <p:cNvPr id="1360" name="Google Shape;1360;p71"/>
          <p:cNvSpPr txBox="1"/>
          <p:nvPr/>
        </p:nvSpPr>
        <p:spPr>
          <a:xfrm>
            <a:off x="601650" y="990950"/>
            <a:ext cx="6913200" cy="103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000">
                <a:solidFill>
                  <a:schemeClr val="dk1"/>
                </a:solidFill>
              </a:rPr>
              <a:t>Insight Required: </a:t>
            </a:r>
            <a:r>
              <a:rPr lang="en-GB" sz="1000">
                <a:solidFill>
                  <a:schemeClr val="dk1"/>
                </a:solidFill>
              </a:rPr>
              <a:t>How does the popularity of a car model vary across different market categories?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en-GB" sz="1000">
                <a:solidFill>
                  <a:schemeClr val="dk1"/>
                </a:solidFill>
              </a:rPr>
              <a:t>Task 1.A:</a:t>
            </a:r>
            <a:r>
              <a:rPr lang="en-GB" sz="1000">
                <a:solidFill>
                  <a:schemeClr val="dk1"/>
                </a:solidFill>
              </a:rPr>
              <a:t> Create a pivot table that shows the number of car models in each market category and their corresponding popularity scores.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en-GB" sz="1000">
                <a:solidFill>
                  <a:schemeClr val="dk1"/>
                </a:solidFill>
              </a:rPr>
              <a:t>Task 1.B: </a:t>
            </a:r>
            <a:r>
              <a:rPr lang="en-GB" sz="1000">
                <a:solidFill>
                  <a:schemeClr val="dk1"/>
                </a:solidFill>
              </a:rPr>
              <a:t>Create a combo chart that visualizes the relationship between market category and popularity.</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1361" name="Google Shape;1361;p71"/>
          <p:cNvSpPr txBox="1"/>
          <p:nvPr/>
        </p:nvSpPr>
        <p:spPr>
          <a:xfrm>
            <a:off x="412925" y="2106275"/>
            <a:ext cx="3232500" cy="2736900"/>
          </a:xfrm>
          <a:prstGeom prst="rect">
            <a:avLst/>
          </a:prstGeom>
          <a:noFill/>
          <a:ln>
            <a:noFill/>
          </a:ln>
        </p:spPr>
        <p:txBody>
          <a:bodyPr anchorCtr="0" anchor="t" bIns="91425" lIns="91425" spcFirstLastPara="1" rIns="91425" wrap="square" tIns="91425">
            <a:noAutofit/>
          </a:bodyPr>
          <a:lstStyle/>
          <a:p>
            <a:pPr indent="-120650" lvl="1" marL="241300" rtl="0" algn="l">
              <a:lnSpc>
                <a:spcPct val="137991"/>
              </a:lnSpc>
              <a:spcBef>
                <a:spcPts val="0"/>
              </a:spcBef>
              <a:spcAft>
                <a:spcPts val="0"/>
              </a:spcAft>
              <a:buClr>
                <a:srgbClr val="231F20"/>
              </a:buClr>
              <a:buSzPts val="1100"/>
              <a:buChar char="•"/>
            </a:pPr>
            <a:r>
              <a:rPr lang="en-GB" sz="1100">
                <a:solidFill>
                  <a:srgbClr val="231F20"/>
                </a:solidFill>
                <a:latin typeface="DM Sans"/>
                <a:ea typeface="DM Sans"/>
                <a:cs typeface="DM Sans"/>
                <a:sym typeface="DM Sans"/>
              </a:rPr>
              <a:t>We can observe that the average popularity of cars based on their Market Category mainly ranges from 1200 to 1800 with the exception of Exotic cars being lowest and most popular.</a:t>
            </a:r>
            <a:endParaRPr sz="1100">
              <a:solidFill>
                <a:srgbClr val="231F20"/>
              </a:solidFill>
              <a:latin typeface="DM Sans"/>
              <a:ea typeface="DM Sans"/>
              <a:cs typeface="DM Sans"/>
              <a:sym typeface="DM Sans"/>
            </a:endParaRPr>
          </a:p>
          <a:p>
            <a:pPr indent="-120650" lvl="1" marL="241300" rtl="0" algn="l">
              <a:lnSpc>
                <a:spcPct val="137991"/>
              </a:lnSpc>
              <a:spcBef>
                <a:spcPts val="0"/>
              </a:spcBef>
              <a:spcAft>
                <a:spcPts val="0"/>
              </a:spcAft>
              <a:buClr>
                <a:srgbClr val="231F20"/>
              </a:buClr>
              <a:buSzPts val="1100"/>
              <a:buFont typeface="DM Sans"/>
              <a:buChar char="•"/>
            </a:pPr>
            <a:r>
              <a:rPr lang="en-GB" sz="1100">
                <a:solidFill>
                  <a:srgbClr val="231F20"/>
                </a:solidFill>
                <a:latin typeface="DM Sans"/>
                <a:ea typeface="DM Sans"/>
                <a:cs typeface="DM Sans"/>
                <a:sym typeface="DM Sans"/>
              </a:rPr>
              <a:t>The dataset has comparatively higher number of Performance and Luxury cars followed by Crossovers and Flex Fuel.</a:t>
            </a:r>
            <a:endParaRPr sz="1100">
              <a:solidFill>
                <a:srgbClr val="231F20"/>
              </a:solidFill>
              <a:latin typeface="DM Sans"/>
              <a:ea typeface="DM Sans"/>
              <a:cs typeface="DM Sans"/>
              <a:sym typeface="DM Sans"/>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pic>
        <p:nvPicPr>
          <p:cNvPr id="1362" name="Google Shape;1362;p71"/>
          <p:cNvPicPr preferRelativeResize="0"/>
          <p:nvPr/>
        </p:nvPicPr>
        <p:blipFill rotWithShape="1">
          <a:blip r:embed="rId4">
            <a:alphaModFix/>
          </a:blip>
          <a:srcRect b="0" l="0" r="0" t="0"/>
          <a:stretch/>
        </p:blipFill>
        <p:spPr>
          <a:xfrm>
            <a:off x="4235100" y="2106275"/>
            <a:ext cx="4108175" cy="24821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6" name="Shape 1366"/>
        <p:cNvGrpSpPr/>
        <p:nvPr/>
      </p:nvGrpSpPr>
      <p:grpSpPr>
        <a:xfrm>
          <a:off x="0" y="0"/>
          <a:ext cx="0" cy="0"/>
          <a:chOff x="0" y="0"/>
          <a:chExt cx="0" cy="0"/>
        </a:xfrm>
      </p:grpSpPr>
      <p:grpSp>
        <p:nvGrpSpPr>
          <p:cNvPr id="1367" name="Google Shape;1367;p72"/>
          <p:cNvGrpSpPr/>
          <p:nvPr/>
        </p:nvGrpSpPr>
        <p:grpSpPr>
          <a:xfrm>
            <a:off x="8646558" y="223789"/>
            <a:ext cx="198687" cy="73527"/>
            <a:chOff x="0" y="-38100"/>
            <a:chExt cx="128243" cy="47458"/>
          </a:xfrm>
        </p:grpSpPr>
        <p:sp>
          <p:nvSpPr>
            <p:cNvPr id="1368" name="Google Shape;1368;p72"/>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1369" name="Google Shape;1369;p72"/>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70" name="Google Shape;1370;p72"/>
          <p:cNvGrpSpPr/>
          <p:nvPr/>
        </p:nvGrpSpPr>
        <p:grpSpPr>
          <a:xfrm>
            <a:off x="8646558" y="269840"/>
            <a:ext cx="198687" cy="73527"/>
            <a:chOff x="0" y="-38100"/>
            <a:chExt cx="128243" cy="47458"/>
          </a:xfrm>
        </p:grpSpPr>
        <p:sp>
          <p:nvSpPr>
            <p:cNvPr id="1371" name="Google Shape;1371;p72"/>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1372" name="Google Shape;1372;p72"/>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373" name="Google Shape;1373;p72"/>
          <p:cNvSpPr/>
          <p:nvPr/>
        </p:nvSpPr>
        <p:spPr>
          <a:xfrm>
            <a:off x="412915" y="395724"/>
            <a:ext cx="137214" cy="130010"/>
          </a:xfrm>
          <a:custGeom>
            <a:rect b="b" l="l" r="r" t="t"/>
            <a:pathLst>
              <a:path extrusionOk="0" h="260019" w="274427">
                <a:moveTo>
                  <a:pt x="0" y="0"/>
                </a:moveTo>
                <a:lnTo>
                  <a:pt x="274427" y="0"/>
                </a:lnTo>
                <a:lnTo>
                  <a:pt x="274427" y="260020"/>
                </a:lnTo>
                <a:lnTo>
                  <a:pt x="0" y="260020"/>
                </a:lnTo>
                <a:lnTo>
                  <a:pt x="0" y="0"/>
                </a:lnTo>
                <a:close/>
              </a:path>
            </a:pathLst>
          </a:custGeom>
          <a:blipFill rotWithShape="1">
            <a:blip r:embed="rId3">
              <a:alphaModFix/>
            </a:blip>
            <a:stretch>
              <a:fillRect b="0" l="0" r="0" t="0"/>
            </a:stretch>
          </a:blipFill>
          <a:ln>
            <a:noFill/>
          </a:ln>
        </p:spPr>
      </p:sp>
      <p:grpSp>
        <p:nvGrpSpPr>
          <p:cNvPr id="1374" name="Google Shape;1374;p72"/>
          <p:cNvGrpSpPr/>
          <p:nvPr/>
        </p:nvGrpSpPr>
        <p:grpSpPr>
          <a:xfrm>
            <a:off x="9088966" y="4226547"/>
            <a:ext cx="55243" cy="402651"/>
            <a:chOff x="0" y="-38100"/>
            <a:chExt cx="29100" cy="212100"/>
          </a:xfrm>
        </p:grpSpPr>
        <p:sp>
          <p:nvSpPr>
            <p:cNvPr id="1375" name="Google Shape;1375;p72"/>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1376" name="Google Shape;1376;p72"/>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377" name="Google Shape;1377;p72"/>
          <p:cNvSpPr txBox="1"/>
          <p:nvPr/>
        </p:nvSpPr>
        <p:spPr>
          <a:xfrm>
            <a:off x="707825" y="188750"/>
            <a:ext cx="48603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300">
                <a:solidFill>
                  <a:schemeClr val="dk1"/>
                </a:solidFill>
                <a:latin typeface="Calibri"/>
                <a:ea typeface="Calibri"/>
                <a:cs typeface="Calibri"/>
                <a:sym typeface="Calibri"/>
              </a:rPr>
              <a:t>Impact of Car Features</a:t>
            </a:r>
            <a:endParaRPr b="1" sz="2300">
              <a:solidFill>
                <a:schemeClr val="dk1"/>
              </a:solidFill>
              <a:latin typeface="Calibri"/>
              <a:ea typeface="Calibri"/>
              <a:cs typeface="Calibri"/>
              <a:sym typeface="Calibri"/>
            </a:endParaRPr>
          </a:p>
        </p:txBody>
      </p:sp>
      <p:grpSp>
        <p:nvGrpSpPr>
          <p:cNvPr id="1378" name="Google Shape;1378;p72"/>
          <p:cNvGrpSpPr/>
          <p:nvPr/>
        </p:nvGrpSpPr>
        <p:grpSpPr>
          <a:xfrm>
            <a:off x="844022" y="613174"/>
            <a:ext cx="1068054" cy="96259"/>
            <a:chOff x="0" y="-38100"/>
            <a:chExt cx="274578" cy="50700"/>
          </a:xfrm>
        </p:grpSpPr>
        <p:sp>
          <p:nvSpPr>
            <p:cNvPr id="1379" name="Google Shape;1379;p72"/>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80" name="Google Shape;1380;p72"/>
            <p:cNvSpPr txBox="1"/>
            <p:nvPr/>
          </p:nvSpPr>
          <p:spPr>
            <a:xfrm>
              <a:off x="0" y="-38100"/>
              <a:ext cx="274500" cy="5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81" name="Google Shape;1381;p72"/>
          <p:cNvGrpSpPr/>
          <p:nvPr/>
        </p:nvGrpSpPr>
        <p:grpSpPr>
          <a:xfrm>
            <a:off x="6063597" y="2684896"/>
            <a:ext cx="3080273" cy="2482093"/>
            <a:chOff x="5492000" y="2140675"/>
            <a:chExt cx="3652209" cy="2873125"/>
          </a:xfrm>
        </p:grpSpPr>
        <p:grpSp>
          <p:nvGrpSpPr>
            <p:cNvPr id="1382" name="Google Shape;1382;p72"/>
            <p:cNvGrpSpPr/>
            <p:nvPr/>
          </p:nvGrpSpPr>
          <p:grpSpPr>
            <a:xfrm>
              <a:off x="9088966" y="4226547"/>
              <a:ext cx="55243" cy="402651"/>
              <a:chOff x="0" y="-38100"/>
              <a:chExt cx="29100" cy="212100"/>
            </a:xfrm>
          </p:grpSpPr>
          <p:sp>
            <p:nvSpPr>
              <p:cNvPr id="1383" name="Google Shape;1383;p72"/>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1384" name="Google Shape;1384;p72"/>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385" name="Google Shape;1385;p72"/>
            <p:cNvSpPr/>
            <p:nvPr/>
          </p:nvSpPr>
          <p:spPr>
            <a:xfrm>
              <a:off x="8594600" y="2140675"/>
              <a:ext cx="342000" cy="28194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386" name="Google Shape;1386;p72"/>
            <p:cNvSpPr/>
            <p:nvPr/>
          </p:nvSpPr>
          <p:spPr>
            <a:xfrm>
              <a:off x="5492000" y="4730600"/>
              <a:ext cx="3432900" cy="2832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
        <p:nvSpPr>
          <p:cNvPr id="1387" name="Google Shape;1387;p72"/>
          <p:cNvSpPr txBox="1"/>
          <p:nvPr/>
        </p:nvSpPr>
        <p:spPr>
          <a:xfrm>
            <a:off x="550125" y="888850"/>
            <a:ext cx="6913200" cy="84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000">
                <a:solidFill>
                  <a:schemeClr val="dk1"/>
                </a:solidFill>
              </a:rPr>
              <a:t>nsight Required: </a:t>
            </a:r>
            <a:r>
              <a:rPr lang="en-GB" sz="1000">
                <a:solidFill>
                  <a:schemeClr val="dk1"/>
                </a:solidFill>
              </a:rPr>
              <a:t>What is the relationship between a car's engine power and its price?</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en-GB" sz="1000">
                <a:solidFill>
                  <a:schemeClr val="dk1"/>
                </a:solidFill>
              </a:rPr>
              <a:t>Task 2:</a:t>
            </a:r>
            <a:r>
              <a:rPr lang="en-GB" sz="1000">
                <a:solidFill>
                  <a:schemeClr val="dk1"/>
                </a:solidFill>
              </a:rPr>
              <a:t>  Create a scatter chart that plots engine power on the x-axis and price on the y-axis. Add a trendline to the chart to visualize the relationship between these variables.</a:t>
            </a:r>
            <a:endParaRPr sz="1100">
              <a:solidFill>
                <a:schemeClr val="dk1"/>
              </a:solidFill>
            </a:endParaRPr>
          </a:p>
          <a:p>
            <a:pPr indent="0" lvl="0" marL="0" rtl="0" algn="l">
              <a:lnSpc>
                <a:spcPct val="115000"/>
              </a:lnSpc>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1388" name="Google Shape;1388;p72"/>
          <p:cNvSpPr txBox="1"/>
          <p:nvPr/>
        </p:nvSpPr>
        <p:spPr>
          <a:xfrm>
            <a:off x="188750" y="1732750"/>
            <a:ext cx="3456600" cy="2736900"/>
          </a:xfrm>
          <a:prstGeom prst="rect">
            <a:avLst/>
          </a:prstGeom>
          <a:noFill/>
          <a:ln>
            <a:noFill/>
          </a:ln>
        </p:spPr>
        <p:txBody>
          <a:bodyPr anchorCtr="0" anchor="t" bIns="91425" lIns="91425" spcFirstLastPara="1" rIns="91425" wrap="square" tIns="91425">
            <a:noAutofit/>
          </a:bodyPr>
          <a:lstStyle/>
          <a:p>
            <a:pPr indent="-298450" lvl="1" marL="914400" rtl="0" algn="l">
              <a:lnSpc>
                <a:spcPct val="190909"/>
              </a:lnSpc>
              <a:spcBef>
                <a:spcPts val="2100"/>
              </a:spcBef>
              <a:spcAft>
                <a:spcPts val="0"/>
              </a:spcAft>
              <a:buClr>
                <a:srgbClr val="231F20"/>
              </a:buClr>
              <a:buSzPts val="1100"/>
              <a:buFont typeface="DM Sans"/>
              <a:buChar char="•"/>
            </a:pPr>
            <a:r>
              <a:rPr lang="en-GB" sz="1050">
                <a:solidFill>
                  <a:srgbClr val="242424"/>
                </a:solidFill>
                <a:latin typeface="DM Sans"/>
                <a:ea typeface="DM Sans"/>
                <a:cs typeface="DM Sans"/>
                <a:sym typeface="DM Sans"/>
              </a:rPr>
              <a:t>We can observe that the relationship is </a:t>
            </a:r>
            <a:r>
              <a:rPr b="1" lang="en-GB" sz="1050">
                <a:solidFill>
                  <a:srgbClr val="242424"/>
                </a:solidFill>
                <a:latin typeface="DM Sans"/>
                <a:ea typeface="DM Sans"/>
                <a:cs typeface="DM Sans"/>
                <a:sym typeface="DM Sans"/>
              </a:rPr>
              <a:t>positive</a:t>
            </a:r>
            <a:r>
              <a:rPr lang="en-GB" sz="1050">
                <a:solidFill>
                  <a:srgbClr val="242424"/>
                </a:solidFill>
                <a:latin typeface="DM Sans"/>
                <a:ea typeface="DM Sans"/>
                <a:cs typeface="DM Sans"/>
                <a:sym typeface="DM Sans"/>
              </a:rPr>
              <a:t> as the trendline has </a:t>
            </a:r>
            <a:r>
              <a:rPr b="1" lang="en-GB" sz="1050">
                <a:solidFill>
                  <a:srgbClr val="242424"/>
                </a:solidFill>
                <a:latin typeface="DM Sans"/>
                <a:ea typeface="DM Sans"/>
                <a:cs typeface="DM Sans"/>
                <a:sym typeface="DM Sans"/>
              </a:rPr>
              <a:t>positive</a:t>
            </a:r>
            <a:r>
              <a:rPr lang="en-GB" sz="1050">
                <a:solidFill>
                  <a:srgbClr val="242424"/>
                </a:solidFill>
                <a:latin typeface="DM Sans"/>
                <a:ea typeface="DM Sans"/>
                <a:cs typeface="DM Sans"/>
                <a:sym typeface="DM Sans"/>
              </a:rPr>
              <a:t> slope. This is logical as higher </a:t>
            </a:r>
            <a:r>
              <a:rPr b="1" lang="en-GB" sz="1050">
                <a:solidFill>
                  <a:srgbClr val="242424"/>
                </a:solidFill>
                <a:latin typeface="DM Sans"/>
                <a:ea typeface="DM Sans"/>
                <a:cs typeface="DM Sans"/>
                <a:sym typeface="DM Sans"/>
              </a:rPr>
              <a:t>Engine HP </a:t>
            </a:r>
            <a:r>
              <a:rPr lang="en-GB" sz="1050">
                <a:solidFill>
                  <a:srgbClr val="242424"/>
                </a:solidFill>
                <a:latin typeface="DM Sans"/>
                <a:ea typeface="DM Sans"/>
                <a:cs typeface="DM Sans"/>
                <a:sym typeface="DM Sans"/>
              </a:rPr>
              <a:t>requires more complex level of </a:t>
            </a:r>
            <a:r>
              <a:rPr b="1" lang="en-GB" sz="1050">
                <a:solidFill>
                  <a:srgbClr val="242424"/>
                </a:solidFill>
                <a:latin typeface="DM Sans"/>
                <a:ea typeface="DM Sans"/>
                <a:cs typeface="DM Sans"/>
                <a:sym typeface="DM Sans"/>
              </a:rPr>
              <a:t>design </a:t>
            </a:r>
            <a:r>
              <a:rPr lang="en-GB" sz="1050">
                <a:solidFill>
                  <a:srgbClr val="242424"/>
                </a:solidFill>
                <a:latin typeface="DM Sans"/>
                <a:ea typeface="DM Sans"/>
                <a:cs typeface="DM Sans"/>
                <a:sym typeface="DM Sans"/>
              </a:rPr>
              <a:t>and </a:t>
            </a:r>
            <a:r>
              <a:rPr b="1" lang="en-GB" sz="1050">
                <a:solidFill>
                  <a:srgbClr val="242424"/>
                </a:solidFill>
                <a:latin typeface="DM Sans"/>
                <a:ea typeface="DM Sans"/>
                <a:cs typeface="DM Sans"/>
                <a:sym typeface="DM Sans"/>
              </a:rPr>
              <a:t>engineering </a:t>
            </a:r>
            <a:r>
              <a:rPr lang="en-GB" sz="1050">
                <a:solidFill>
                  <a:srgbClr val="242424"/>
                </a:solidFill>
                <a:latin typeface="DM Sans"/>
                <a:ea typeface="DM Sans"/>
                <a:cs typeface="DM Sans"/>
                <a:sym typeface="DM Sans"/>
              </a:rPr>
              <a:t>and more expensive sub-parts. Also cars with higher </a:t>
            </a:r>
            <a:r>
              <a:rPr b="1" lang="en-GB" sz="1050">
                <a:solidFill>
                  <a:srgbClr val="242424"/>
                </a:solidFill>
                <a:latin typeface="DM Sans"/>
                <a:ea typeface="DM Sans"/>
                <a:cs typeface="DM Sans"/>
                <a:sym typeface="DM Sans"/>
              </a:rPr>
              <a:t>Engine HP </a:t>
            </a:r>
            <a:r>
              <a:rPr lang="en-GB" sz="1050">
                <a:solidFill>
                  <a:srgbClr val="242424"/>
                </a:solidFill>
                <a:latin typeface="DM Sans"/>
                <a:ea typeface="DM Sans"/>
                <a:cs typeface="DM Sans"/>
                <a:sym typeface="DM Sans"/>
              </a:rPr>
              <a:t>are mostly </a:t>
            </a:r>
            <a:r>
              <a:rPr b="1" lang="en-GB" sz="1050">
                <a:solidFill>
                  <a:srgbClr val="242424"/>
                </a:solidFill>
                <a:latin typeface="DM Sans"/>
                <a:ea typeface="DM Sans"/>
                <a:cs typeface="DM Sans"/>
                <a:sym typeface="DM Sans"/>
              </a:rPr>
              <a:t>Performance </a:t>
            </a:r>
            <a:endParaRPr sz="1100">
              <a:solidFill>
                <a:srgbClr val="231F20"/>
              </a:solidFill>
              <a:latin typeface="DM Sans"/>
              <a:ea typeface="DM Sans"/>
              <a:cs typeface="DM Sans"/>
              <a:sym typeface="DM Sans"/>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pic>
        <p:nvPicPr>
          <p:cNvPr id="1389" name="Google Shape;1389;p72"/>
          <p:cNvPicPr preferRelativeResize="0"/>
          <p:nvPr/>
        </p:nvPicPr>
        <p:blipFill rotWithShape="1">
          <a:blip r:embed="rId4">
            <a:alphaModFix/>
          </a:blip>
          <a:srcRect b="0" l="0" r="0" t="0"/>
          <a:stretch/>
        </p:blipFill>
        <p:spPr>
          <a:xfrm>
            <a:off x="4223325" y="1856625"/>
            <a:ext cx="3832800" cy="23699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grpSp>
        <p:nvGrpSpPr>
          <p:cNvPr id="1394" name="Google Shape;1394;p73"/>
          <p:cNvGrpSpPr/>
          <p:nvPr/>
        </p:nvGrpSpPr>
        <p:grpSpPr>
          <a:xfrm>
            <a:off x="8646558" y="223789"/>
            <a:ext cx="198687" cy="73527"/>
            <a:chOff x="0" y="-38100"/>
            <a:chExt cx="128243" cy="47458"/>
          </a:xfrm>
        </p:grpSpPr>
        <p:sp>
          <p:nvSpPr>
            <p:cNvPr id="1395" name="Google Shape;1395;p73"/>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1396" name="Google Shape;1396;p73"/>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97" name="Google Shape;1397;p73"/>
          <p:cNvGrpSpPr/>
          <p:nvPr/>
        </p:nvGrpSpPr>
        <p:grpSpPr>
          <a:xfrm>
            <a:off x="8646558" y="269840"/>
            <a:ext cx="198687" cy="73527"/>
            <a:chOff x="0" y="-38100"/>
            <a:chExt cx="128243" cy="47458"/>
          </a:xfrm>
        </p:grpSpPr>
        <p:sp>
          <p:nvSpPr>
            <p:cNvPr id="1398" name="Google Shape;1398;p73"/>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1399" name="Google Shape;1399;p73"/>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400" name="Google Shape;1400;p73"/>
          <p:cNvSpPr/>
          <p:nvPr/>
        </p:nvSpPr>
        <p:spPr>
          <a:xfrm>
            <a:off x="412915" y="395724"/>
            <a:ext cx="137214" cy="130010"/>
          </a:xfrm>
          <a:custGeom>
            <a:rect b="b" l="l" r="r" t="t"/>
            <a:pathLst>
              <a:path extrusionOk="0" h="260019" w="274427">
                <a:moveTo>
                  <a:pt x="0" y="0"/>
                </a:moveTo>
                <a:lnTo>
                  <a:pt x="274427" y="0"/>
                </a:lnTo>
                <a:lnTo>
                  <a:pt x="274427" y="260020"/>
                </a:lnTo>
                <a:lnTo>
                  <a:pt x="0" y="260020"/>
                </a:lnTo>
                <a:lnTo>
                  <a:pt x="0" y="0"/>
                </a:lnTo>
                <a:close/>
              </a:path>
            </a:pathLst>
          </a:custGeom>
          <a:blipFill rotWithShape="1">
            <a:blip r:embed="rId3">
              <a:alphaModFix/>
            </a:blip>
            <a:stretch>
              <a:fillRect b="0" l="0" r="0" t="0"/>
            </a:stretch>
          </a:blipFill>
          <a:ln>
            <a:noFill/>
          </a:ln>
        </p:spPr>
      </p:sp>
      <p:grpSp>
        <p:nvGrpSpPr>
          <p:cNvPr id="1401" name="Google Shape;1401;p73"/>
          <p:cNvGrpSpPr/>
          <p:nvPr/>
        </p:nvGrpSpPr>
        <p:grpSpPr>
          <a:xfrm>
            <a:off x="9088966" y="4226547"/>
            <a:ext cx="55243" cy="402651"/>
            <a:chOff x="0" y="-38100"/>
            <a:chExt cx="29100" cy="212100"/>
          </a:xfrm>
        </p:grpSpPr>
        <p:sp>
          <p:nvSpPr>
            <p:cNvPr id="1402" name="Google Shape;1402;p73"/>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1403" name="Google Shape;1403;p73"/>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404" name="Google Shape;1404;p73"/>
          <p:cNvSpPr txBox="1"/>
          <p:nvPr/>
        </p:nvSpPr>
        <p:spPr>
          <a:xfrm>
            <a:off x="707825" y="188750"/>
            <a:ext cx="48603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300">
                <a:solidFill>
                  <a:schemeClr val="dk1"/>
                </a:solidFill>
                <a:latin typeface="Calibri"/>
                <a:ea typeface="Calibri"/>
                <a:cs typeface="Calibri"/>
                <a:sym typeface="Calibri"/>
              </a:rPr>
              <a:t>Impact of Car Features</a:t>
            </a:r>
            <a:endParaRPr b="1" sz="2300">
              <a:solidFill>
                <a:schemeClr val="dk1"/>
              </a:solidFill>
              <a:latin typeface="Calibri"/>
              <a:ea typeface="Calibri"/>
              <a:cs typeface="Calibri"/>
              <a:sym typeface="Calibri"/>
            </a:endParaRPr>
          </a:p>
        </p:txBody>
      </p:sp>
      <p:grpSp>
        <p:nvGrpSpPr>
          <p:cNvPr id="1405" name="Google Shape;1405;p73"/>
          <p:cNvGrpSpPr/>
          <p:nvPr/>
        </p:nvGrpSpPr>
        <p:grpSpPr>
          <a:xfrm>
            <a:off x="844022" y="613174"/>
            <a:ext cx="1068054" cy="96259"/>
            <a:chOff x="0" y="-38100"/>
            <a:chExt cx="274578" cy="50700"/>
          </a:xfrm>
        </p:grpSpPr>
        <p:sp>
          <p:nvSpPr>
            <p:cNvPr id="1406" name="Google Shape;1406;p73"/>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07" name="Google Shape;1407;p73"/>
            <p:cNvSpPr txBox="1"/>
            <p:nvPr/>
          </p:nvSpPr>
          <p:spPr>
            <a:xfrm>
              <a:off x="0" y="-38100"/>
              <a:ext cx="274500" cy="5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08" name="Google Shape;1408;p73"/>
          <p:cNvGrpSpPr/>
          <p:nvPr/>
        </p:nvGrpSpPr>
        <p:grpSpPr>
          <a:xfrm>
            <a:off x="6063597" y="2684896"/>
            <a:ext cx="3080273" cy="2482093"/>
            <a:chOff x="5492000" y="2140675"/>
            <a:chExt cx="3652209" cy="2873125"/>
          </a:xfrm>
        </p:grpSpPr>
        <p:grpSp>
          <p:nvGrpSpPr>
            <p:cNvPr id="1409" name="Google Shape;1409;p73"/>
            <p:cNvGrpSpPr/>
            <p:nvPr/>
          </p:nvGrpSpPr>
          <p:grpSpPr>
            <a:xfrm>
              <a:off x="9088966" y="4226547"/>
              <a:ext cx="55243" cy="402651"/>
              <a:chOff x="0" y="-38100"/>
              <a:chExt cx="29100" cy="212100"/>
            </a:xfrm>
          </p:grpSpPr>
          <p:sp>
            <p:nvSpPr>
              <p:cNvPr id="1410" name="Google Shape;1410;p73"/>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1411" name="Google Shape;1411;p73"/>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412" name="Google Shape;1412;p73"/>
            <p:cNvSpPr/>
            <p:nvPr/>
          </p:nvSpPr>
          <p:spPr>
            <a:xfrm>
              <a:off x="8594600" y="2140675"/>
              <a:ext cx="342000" cy="28194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413" name="Google Shape;1413;p73"/>
            <p:cNvSpPr/>
            <p:nvPr/>
          </p:nvSpPr>
          <p:spPr>
            <a:xfrm>
              <a:off x="5492000" y="4730600"/>
              <a:ext cx="3432900" cy="2832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
        <p:nvSpPr>
          <p:cNvPr id="1414" name="Google Shape;1414;p73"/>
          <p:cNvSpPr txBox="1"/>
          <p:nvPr/>
        </p:nvSpPr>
        <p:spPr>
          <a:xfrm>
            <a:off x="550125" y="888850"/>
            <a:ext cx="6913200" cy="103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000">
                <a:solidFill>
                  <a:schemeClr val="dk1"/>
                </a:solidFill>
              </a:rPr>
              <a:t>Insight Required:</a:t>
            </a:r>
            <a:r>
              <a:rPr lang="en-GB" sz="1000">
                <a:solidFill>
                  <a:schemeClr val="dk1"/>
                </a:solidFill>
              </a:rPr>
              <a:t> Which car features are most important in determining a car's price? </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en-GB" sz="1000">
                <a:solidFill>
                  <a:schemeClr val="dk1"/>
                </a:solidFill>
              </a:rPr>
              <a:t>Task 3:</a:t>
            </a:r>
            <a:r>
              <a:rPr lang="en-GB" sz="1000">
                <a:solidFill>
                  <a:schemeClr val="dk1"/>
                </a:solidFill>
              </a:rPr>
              <a:t> Use regression analysis to identify the variables that have the strongest relationship with a car's price. Then create a bar chart that shows the coefficient values for each variable to visualize their relative importance.</a:t>
            </a:r>
            <a:endParaRPr b="1" sz="1000">
              <a:solidFill>
                <a:schemeClr val="dk1"/>
              </a:solidFill>
            </a:endParaRPr>
          </a:p>
        </p:txBody>
      </p:sp>
      <p:sp>
        <p:nvSpPr>
          <p:cNvPr id="1415" name="Google Shape;1415;p73"/>
          <p:cNvSpPr txBox="1"/>
          <p:nvPr/>
        </p:nvSpPr>
        <p:spPr>
          <a:xfrm>
            <a:off x="412925" y="1681575"/>
            <a:ext cx="3232500" cy="2736900"/>
          </a:xfrm>
          <a:prstGeom prst="rect">
            <a:avLst/>
          </a:prstGeom>
          <a:noFill/>
          <a:ln>
            <a:noFill/>
          </a:ln>
        </p:spPr>
        <p:txBody>
          <a:bodyPr anchorCtr="0" anchor="t" bIns="91425" lIns="91425" spcFirstLastPara="1" rIns="91425" wrap="square" tIns="91425">
            <a:noAutofit/>
          </a:bodyPr>
          <a:lstStyle/>
          <a:p>
            <a:pPr indent="-295275" lvl="0" marL="457200" rtl="0" algn="l">
              <a:lnSpc>
                <a:spcPct val="100000"/>
              </a:lnSpc>
              <a:spcBef>
                <a:spcPts val="2100"/>
              </a:spcBef>
              <a:spcAft>
                <a:spcPts val="0"/>
              </a:spcAft>
              <a:buClr>
                <a:srgbClr val="242424"/>
              </a:buClr>
              <a:buSzPts val="1050"/>
              <a:buFont typeface="DM Sans"/>
              <a:buChar char="●"/>
            </a:pPr>
            <a:r>
              <a:rPr lang="en-GB" sz="1050">
                <a:solidFill>
                  <a:srgbClr val="242424"/>
                </a:solidFill>
                <a:latin typeface="DM Sans"/>
                <a:ea typeface="DM Sans"/>
                <a:cs typeface="DM Sans"/>
                <a:sym typeface="DM Sans"/>
              </a:rPr>
              <a:t>Using regression analysis, we found the top columns. This also include two new columns which were Feature Engineered (Engine HP/city mpg) and (1/(highway MPG + city mpg)).</a:t>
            </a:r>
            <a:endParaRPr sz="1050">
              <a:solidFill>
                <a:srgbClr val="242424"/>
              </a:solidFill>
              <a:latin typeface="DM Sans"/>
              <a:ea typeface="DM Sans"/>
              <a:cs typeface="DM Sans"/>
              <a:sym typeface="DM Sans"/>
            </a:endParaRPr>
          </a:p>
          <a:p>
            <a:pPr indent="-295275" lvl="0" marL="457200" rtl="0" algn="l">
              <a:lnSpc>
                <a:spcPct val="100000"/>
              </a:lnSpc>
              <a:spcBef>
                <a:spcPts val="0"/>
              </a:spcBef>
              <a:spcAft>
                <a:spcPts val="0"/>
              </a:spcAft>
              <a:buClr>
                <a:srgbClr val="242424"/>
              </a:buClr>
              <a:buSzPts val="1050"/>
              <a:buFont typeface="DM Sans"/>
              <a:buChar char="●"/>
            </a:pPr>
            <a:r>
              <a:rPr lang="en-GB" sz="1050">
                <a:solidFill>
                  <a:srgbClr val="242424"/>
                </a:solidFill>
                <a:latin typeface="DM Sans"/>
                <a:ea typeface="DM Sans"/>
                <a:cs typeface="DM Sans"/>
                <a:sym typeface="DM Sans"/>
              </a:rPr>
              <a:t>We can observe that the R-Squared score is 0.7 which can be counted as a good score</a:t>
            </a:r>
            <a:endParaRPr sz="1050">
              <a:solidFill>
                <a:srgbClr val="242424"/>
              </a:solidFill>
              <a:latin typeface="DM Sans"/>
              <a:ea typeface="DM Sans"/>
              <a:cs typeface="DM Sans"/>
              <a:sym typeface="DM Sans"/>
            </a:endParaRPr>
          </a:p>
          <a:p>
            <a:pPr indent="-292100" lvl="0" marL="457200" rtl="0" algn="l">
              <a:lnSpc>
                <a:spcPct val="100000"/>
              </a:lnSpc>
              <a:spcBef>
                <a:spcPts val="0"/>
              </a:spcBef>
              <a:spcAft>
                <a:spcPts val="0"/>
              </a:spcAft>
              <a:buClr>
                <a:srgbClr val="242424"/>
              </a:buClr>
              <a:buSzPts val="1000"/>
              <a:buFont typeface="DM Sans"/>
              <a:buChar char="●"/>
            </a:pPr>
            <a:r>
              <a:rPr lang="en-GB" sz="1000">
                <a:solidFill>
                  <a:srgbClr val="242424"/>
                </a:solidFill>
                <a:latin typeface="DM Sans"/>
                <a:ea typeface="DM Sans"/>
                <a:cs typeface="DM Sans"/>
                <a:sym typeface="DM Sans"/>
              </a:rPr>
              <a:t>.We can observe that the highest coefficient value is that of </a:t>
            </a:r>
            <a:r>
              <a:rPr b="1" lang="en-GB" sz="1000">
                <a:solidFill>
                  <a:srgbClr val="242424"/>
                </a:solidFill>
                <a:latin typeface="DM Sans"/>
                <a:ea typeface="DM Sans"/>
                <a:cs typeface="DM Sans"/>
                <a:sym typeface="DM Sans"/>
              </a:rPr>
              <a:t>Engineered</a:t>
            </a:r>
            <a:r>
              <a:rPr lang="en-GB" sz="1000">
                <a:solidFill>
                  <a:srgbClr val="242424"/>
                </a:solidFill>
                <a:latin typeface="DM Sans"/>
                <a:ea typeface="DM Sans"/>
                <a:cs typeface="DM Sans"/>
                <a:sym typeface="DM Sans"/>
              </a:rPr>
              <a:t> </a:t>
            </a:r>
            <a:r>
              <a:rPr b="1" lang="en-GB" sz="1000">
                <a:solidFill>
                  <a:srgbClr val="242424"/>
                </a:solidFill>
                <a:latin typeface="DM Sans"/>
                <a:ea typeface="DM Sans"/>
                <a:cs typeface="DM Sans"/>
                <a:sym typeface="DM Sans"/>
              </a:rPr>
              <a:t>Feature,</a:t>
            </a:r>
            <a:r>
              <a:rPr lang="en-GB" sz="1000">
                <a:solidFill>
                  <a:srgbClr val="242424"/>
                </a:solidFill>
                <a:latin typeface="DM Sans"/>
                <a:ea typeface="DM Sans"/>
                <a:cs typeface="DM Sans"/>
                <a:sym typeface="DM Sans"/>
              </a:rPr>
              <a:t> </a:t>
            </a:r>
            <a:r>
              <a:rPr b="1" lang="en-GB" sz="1000">
                <a:solidFill>
                  <a:srgbClr val="242424"/>
                </a:solidFill>
                <a:latin typeface="DM Sans"/>
                <a:ea typeface="DM Sans"/>
                <a:cs typeface="DM Sans"/>
                <a:sym typeface="DM Sans"/>
              </a:rPr>
              <a:t>1/(highway MPG + city mpg)</a:t>
            </a:r>
            <a:r>
              <a:rPr lang="en-GB" sz="1000">
                <a:solidFill>
                  <a:srgbClr val="242424"/>
                </a:solidFill>
                <a:latin typeface="DM Sans"/>
                <a:ea typeface="DM Sans"/>
                <a:cs typeface="DM Sans"/>
                <a:sym typeface="DM Sans"/>
              </a:rPr>
              <a:t>.</a:t>
            </a:r>
            <a:endParaRPr sz="1000">
              <a:solidFill>
                <a:srgbClr val="242424"/>
              </a:solidFill>
              <a:latin typeface="DM Sans"/>
              <a:ea typeface="DM Sans"/>
              <a:cs typeface="DM Sans"/>
              <a:sym typeface="DM Sans"/>
            </a:endParaRPr>
          </a:p>
          <a:p>
            <a:pPr indent="-292100" lvl="0" marL="457200" rtl="0" algn="l">
              <a:lnSpc>
                <a:spcPct val="100000"/>
              </a:lnSpc>
              <a:spcBef>
                <a:spcPts val="0"/>
              </a:spcBef>
              <a:spcAft>
                <a:spcPts val="0"/>
              </a:spcAft>
              <a:buClr>
                <a:srgbClr val="242424"/>
              </a:buClr>
              <a:buSzPts val="1000"/>
              <a:buFont typeface="Georgia"/>
              <a:buChar char="●"/>
            </a:pPr>
            <a:r>
              <a:rPr lang="en-GB" sz="1000">
                <a:solidFill>
                  <a:srgbClr val="242424"/>
                </a:solidFill>
                <a:latin typeface="DM Sans"/>
                <a:ea typeface="DM Sans"/>
                <a:cs typeface="DM Sans"/>
                <a:sym typeface="DM Sans"/>
              </a:rPr>
              <a:t>This shows that the </a:t>
            </a:r>
            <a:r>
              <a:rPr b="1" lang="en-GB" sz="1000">
                <a:solidFill>
                  <a:srgbClr val="242424"/>
                </a:solidFill>
                <a:latin typeface="DM Sans"/>
                <a:ea typeface="DM Sans"/>
                <a:cs typeface="DM Sans"/>
                <a:sym typeface="DM Sans"/>
              </a:rPr>
              <a:t>Engineered</a:t>
            </a:r>
            <a:r>
              <a:rPr lang="en-GB" sz="1000">
                <a:solidFill>
                  <a:srgbClr val="242424"/>
                </a:solidFill>
                <a:latin typeface="DM Sans"/>
                <a:ea typeface="DM Sans"/>
                <a:cs typeface="DM Sans"/>
                <a:sym typeface="DM Sans"/>
              </a:rPr>
              <a:t> </a:t>
            </a:r>
            <a:r>
              <a:rPr b="1" lang="en-GB" sz="1000">
                <a:solidFill>
                  <a:srgbClr val="242424"/>
                </a:solidFill>
                <a:latin typeface="DM Sans"/>
                <a:ea typeface="DM Sans"/>
                <a:cs typeface="DM Sans"/>
                <a:sym typeface="DM Sans"/>
              </a:rPr>
              <a:t>Feature</a:t>
            </a:r>
            <a:r>
              <a:rPr lang="en-GB" sz="1000">
                <a:solidFill>
                  <a:srgbClr val="242424"/>
                </a:solidFill>
                <a:latin typeface="DM Sans"/>
                <a:ea typeface="DM Sans"/>
                <a:cs typeface="DM Sans"/>
                <a:sym typeface="DM Sans"/>
              </a:rPr>
              <a:t> is very important relationship with Car’s price.</a:t>
            </a:r>
            <a:endParaRPr sz="1000">
              <a:solidFill>
                <a:srgbClr val="242424"/>
              </a:solidFill>
              <a:latin typeface="DM Sans"/>
              <a:ea typeface="DM Sans"/>
              <a:cs typeface="DM Sans"/>
              <a:sym typeface="DM Sans"/>
            </a:endParaRPr>
          </a:p>
          <a:p>
            <a:pPr indent="0" lvl="0" marL="0" rtl="0" algn="l">
              <a:lnSpc>
                <a:spcPct val="190909"/>
              </a:lnSpc>
              <a:spcBef>
                <a:spcPts val="0"/>
              </a:spcBef>
              <a:spcAft>
                <a:spcPts val="0"/>
              </a:spcAft>
              <a:buClr>
                <a:schemeClr val="dk1"/>
              </a:buClr>
              <a:buSzPts val="1100"/>
              <a:buFont typeface="Arial"/>
              <a:buNone/>
            </a:pPr>
            <a:r>
              <a:t/>
            </a:r>
            <a:endParaRPr sz="1100">
              <a:solidFill>
                <a:schemeClr val="dk1"/>
              </a:solidFill>
              <a:highlight>
                <a:schemeClr val="lt1"/>
              </a:highlight>
              <a:latin typeface="Roboto"/>
              <a:ea typeface="Roboto"/>
              <a:cs typeface="Roboto"/>
              <a:sym typeface="Roboto"/>
            </a:endParaRPr>
          </a:p>
          <a:p>
            <a:pPr indent="0" lvl="0" marL="0" rtl="0" algn="l">
              <a:spcBef>
                <a:spcPts val="0"/>
              </a:spcBef>
              <a:spcAft>
                <a:spcPts val="0"/>
              </a:spcAft>
              <a:buNone/>
            </a:pPr>
            <a:r>
              <a:t/>
            </a:r>
            <a:endParaRPr sz="1100">
              <a:solidFill>
                <a:srgbClr val="231F20"/>
              </a:solidFill>
              <a:latin typeface="DM Sans"/>
              <a:ea typeface="DM Sans"/>
              <a:cs typeface="DM Sans"/>
              <a:sym typeface="DM Sans"/>
            </a:endParaRPr>
          </a:p>
        </p:txBody>
      </p:sp>
      <p:pic>
        <p:nvPicPr>
          <p:cNvPr id="1416" name="Google Shape;1416;p73"/>
          <p:cNvPicPr preferRelativeResize="0"/>
          <p:nvPr/>
        </p:nvPicPr>
        <p:blipFill rotWithShape="1">
          <a:blip r:embed="rId4">
            <a:alphaModFix/>
          </a:blip>
          <a:srcRect b="0" l="0" r="0" t="0"/>
          <a:stretch/>
        </p:blipFill>
        <p:spPr>
          <a:xfrm>
            <a:off x="4140750" y="1681575"/>
            <a:ext cx="4069133" cy="2544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grpSp>
        <p:nvGrpSpPr>
          <p:cNvPr id="224" name="Google Shape;224;p29"/>
          <p:cNvGrpSpPr/>
          <p:nvPr/>
        </p:nvGrpSpPr>
        <p:grpSpPr>
          <a:xfrm>
            <a:off x="8646558" y="223790"/>
            <a:ext cx="198684" cy="73525"/>
            <a:chOff x="0" y="-38100"/>
            <a:chExt cx="128243" cy="47458"/>
          </a:xfrm>
        </p:grpSpPr>
        <p:sp>
          <p:nvSpPr>
            <p:cNvPr id="225" name="Google Shape;225;p29"/>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226" name="Google Shape;226;p29"/>
            <p:cNvSpPr txBox="1"/>
            <p:nvPr/>
          </p:nvSpPr>
          <p:spPr>
            <a:xfrm>
              <a:off x="0" y="-38100"/>
              <a:ext cx="128243" cy="47458"/>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7" name="Google Shape;227;p29"/>
          <p:cNvGrpSpPr/>
          <p:nvPr/>
        </p:nvGrpSpPr>
        <p:grpSpPr>
          <a:xfrm>
            <a:off x="8646558" y="269842"/>
            <a:ext cx="198684" cy="73525"/>
            <a:chOff x="0" y="-38100"/>
            <a:chExt cx="128243" cy="47458"/>
          </a:xfrm>
        </p:grpSpPr>
        <p:sp>
          <p:nvSpPr>
            <p:cNvPr id="228" name="Google Shape;228;p29"/>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229" name="Google Shape;229;p29"/>
            <p:cNvSpPr txBox="1"/>
            <p:nvPr/>
          </p:nvSpPr>
          <p:spPr>
            <a:xfrm>
              <a:off x="0" y="-38100"/>
              <a:ext cx="128243" cy="47458"/>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30" name="Google Shape;230;p29"/>
          <p:cNvSpPr/>
          <p:nvPr/>
        </p:nvSpPr>
        <p:spPr>
          <a:xfrm>
            <a:off x="336715" y="243325"/>
            <a:ext cx="137213" cy="130010"/>
          </a:xfrm>
          <a:custGeom>
            <a:rect b="b" l="l" r="r" t="t"/>
            <a:pathLst>
              <a:path extrusionOk="0" h="260019" w="274427">
                <a:moveTo>
                  <a:pt x="0" y="0"/>
                </a:moveTo>
                <a:lnTo>
                  <a:pt x="274427" y="0"/>
                </a:lnTo>
                <a:lnTo>
                  <a:pt x="274427" y="260020"/>
                </a:lnTo>
                <a:lnTo>
                  <a:pt x="0" y="260020"/>
                </a:lnTo>
                <a:lnTo>
                  <a:pt x="0" y="0"/>
                </a:lnTo>
                <a:close/>
              </a:path>
            </a:pathLst>
          </a:custGeom>
          <a:blipFill rotWithShape="1">
            <a:blip r:embed="rId3">
              <a:alphaModFix/>
            </a:blip>
            <a:stretch>
              <a:fillRect b="0" l="0" r="0" t="0"/>
            </a:stretch>
          </a:blipFill>
          <a:ln>
            <a:noFill/>
          </a:ln>
        </p:spPr>
      </p:sp>
      <p:grpSp>
        <p:nvGrpSpPr>
          <p:cNvPr id="231" name="Google Shape;231;p29"/>
          <p:cNvGrpSpPr/>
          <p:nvPr/>
        </p:nvGrpSpPr>
        <p:grpSpPr>
          <a:xfrm>
            <a:off x="9088966" y="4226546"/>
            <a:ext cx="55034" cy="402604"/>
            <a:chOff x="0" y="-38100"/>
            <a:chExt cx="28989" cy="212072"/>
          </a:xfrm>
        </p:grpSpPr>
        <p:sp>
          <p:nvSpPr>
            <p:cNvPr id="232" name="Google Shape;232;p29"/>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233" name="Google Shape;233;p29"/>
            <p:cNvSpPr txBox="1"/>
            <p:nvPr/>
          </p:nvSpPr>
          <p:spPr>
            <a:xfrm>
              <a:off x="0" y="-38100"/>
              <a:ext cx="28989" cy="212072"/>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4" name="Google Shape;234;p29"/>
          <p:cNvGrpSpPr/>
          <p:nvPr/>
        </p:nvGrpSpPr>
        <p:grpSpPr>
          <a:xfrm>
            <a:off x="844022" y="536974"/>
            <a:ext cx="1068054" cy="96151"/>
            <a:chOff x="0" y="-38100"/>
            <a:chExt cx="274578" cy="50643"/>
          </a:xfrm>
        </p:grpSpPr>
        <p:sp>
          <p:nvSpPr>
            <p:cNvPr id="235" name="Google Shape;235;p29"/>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36" name="Google Shape;236;p29"/>
            <p:cNvSpPr txBox="1"/>
            <p:nvPr/>
          </p:nvSpPr>
          <p:spPr>
            <a:xfrm>
              <a:off x="0" y="-38100"/>
              <a:ext cx="274578" cy="5064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37" name="Google Shape;237;p29"/>
          <p:cNvSpPr txBox="1"/>
          <p:nvPr/>
        </p:nvSpPr>
        <p:spPr>
          <a:xfrm>
            <a:off x="635621" y="147600"/>
            <a:ext cx="4954500" cy="354000"/>
          </a:xfrm>
          <a:prstGeom prst="rect">
            <a:avLst/>
          </a:prstGeom>
          <a:noFill/>
          <a:ln>
            <a:noFill/>
          </a:ln>
        </p:spPr>
        <p:txBody>
          <a:bodyPr anchorCtr="0" anchor="t" bIns="0" lIns="0" spcFirstLastPara="1" rIns="0" wrap="square" tIns="0">
            <a:spAutoFit/>
          </a:bodyPr>
          <a:lstStyle/>
          <a:p>
            <a:pPr indent="0" lvl="0" marL="0" marR="0" rtl="0" algn="l">
              <a:lnSpc>
                <a:spcPct val="117017"/>
              </a:lnSpc>
              <a:spcBef>
                <a:spcPts val="0"/>
              </a:spcBef>
              <a:spcAft>
                <a:spcPts val="0"/>
              </a:spcAft>
              <a:buNone/>
            </a:pPr>
            <a:r>
              <a:rPr b="1" i="0" lang="en-GB" sz="2300" u="none" cap="none" strike="noStrike">
                <a:solidFill>
                  <a:srgbClr val="1F2020"/>
                </a:solidFill>
                <a:latin typeface="Poppins"/>
                <a:ea typeface="Poppins"/>
                <a:cs typeface="Poppins"/>
                <a:sym typeface="Poppins"/>
              </a:rPr>
              <a:t>Data </a:t>
            </a:r>
            <a:r>
              <a:rPr b="1" lang="en-GB" sz="2300">
                <a:solidFill>
                  <a:srgbClr val="1F2020"/>
                </a:solidFill>
                <a:latin typeface="Poppins"/>
                <a:ea typeface="Poppins"/>
                <a:cs typeface="Poppins"/>
                <a:sym typeface="Poppins"/>
              </a:rPr>
              <a:t>Analysis in everyday life</a:t>
            </a:r>
            <a:endParaRPr sz="700"/>
          </a:p>
        </p:txBody>
      </p:sp>
      <p:grpSp>
        <p:nvGrpSpPr>
          <p:cNvPr id="238" name="Google Shape;238;p29"/>
          <p:cNvGrpSpPr/>
          <p:nvPr/>
        </p:nvGrpSpPr>
        <p:grpSpPr>
          <a:xfrm>
            <a:off x="750375" y="3357249"/>
            <a:ext cx="4324117" cy="748111"/>
            <a:chOff x="0" y="-38100"/>
            <a:chExt cx="2098984" cy="850900"/>
          </a:xfrm>
        </p:grpSpPr>
        <p:sp>
          <p:nvSpPr>
            <p:cNvPr id="239" name="Google Shape;239;p29"/>
            <p:cNvSpPr/>
            <p:nvPr/>
          </p:nvSpPr>
          <p:spPr>
            <a:xfrm>
              <a:off x="0" y="0"/>
              <a:ext cx="2098984" cy="812800"/>
            </a:xfrm>
            <a:custGeom>
              <a:rect b="b" l="l" r="r" t="t"/>
              <a:pathLst>
                <a:path extrusionOk="0" h="812800" w="2098984">
                  <a:moveTo>
                    <a:pt x="0" y="0"/>
                  </a:moveTo>
                  <a:lnTo>
                    <a:pt x="2098984" y="0"/>
                  </a:lnTo>
                  <a:lnTo>
                    <a:pt x="2098984" y="812800"/>
                  </a:lnTo>
                  <a:lnTo>
                    <a:pt x="0" y="812800"/>
                  </a:lnTo>
                  <a:close/>
                </a:path>
              </a:pathLst>
            </a:custGeom>
            <a:solidFill>
              <a:srgbClr val="FF7300"/>
            </a:solidFill>
            <a:ln>
              <a:noFill/>
            </a:ln>
          </p:spPr>
        </p:sp>
        <p:sp>
          <p:nvSpPr>
            <p:cNvPr id="240" name="Google Shape;240;p29"/>
            <p:cNvSpPr txBox="1"/>
            <p:nvPr/>
          </p:nvSpPr>
          <p:spPr>
            <a:xfrm>
              <a:off x="0" y="-38100"/>
              <a:ext cx="2098984" cy="8509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41" name="Google Shape;241;p29"/>
          <p:cNvSpPr txBox="1"/>
          <p:nvPr/>
        </p:nvSpPr>
        <p:spPr>
          <a:xfrm>
            <a:off x="844025" y="3506150"/>
            <a:ext cx="4725000" cy="450300"/>
          </a:xfrm>
          <a:prstGeom prst="rect">
            <a:avLst/>
          </a:prstGeom>
          <a:noFill/>
          <a:ln>
            <a:noFill/>
          </a:ln>
        </p:spPr>
        <p:txBody>
          <a:bodyPr anchorCtr="0" anchor="t" bIns="0" lIns="0" spcFirstLastPara="1" rIns="0" wrap="square" tIns="0">
            <a:spAutoFit/>
          </a:bodyPr>
          <a:lstStyle/>
          <a:p>
            <a:pPr indent="0" lvl="0" marL="0" rtl="0" algn="l">
              <a:lnSpc>
                <a:spcPct val="124995"/>
              </a:lnSpc>
              <a:spcBef>
                <a:spcPts val="0"/>
              </a:spcBef>
              <a:spcAft>
                <a:spcPts val="0"/>
              </a:spcAft>
              <a:buSzPts val="5249"/>
              <a:buNone/>
            </a:pPr>
            <a:r>
              <a:rPr b="1" lang="en-GB" sz="1300">
                <a:solidFill>
                  <a:srgbClr val="282824"/>
                </a:solidFill>
                <a:latin typeface="Lato"/>
                <a:ea typeface="Lato"/>
                <a:cs typeface="Lato"/>
                <a:sym typeface="Lato"/>
              </a:rPr>
              <a:t>Data Analytics in Selecting the Best </a:t>
            </a:r>
            <a:endParaRPr b="1" sz="1300">
              <a:solidFill>
                <a:srgbClr val="282824"/>
              </a:solidFill>
              <a:latin typeface="Lato"/>
              <a:ea typeface="Lato"/>
              <a:cs typeface="Lato"/>
              <a:sym typeface="Lato"/>
            </a:endParaRPr>
          </a:p>
          <a:p>
            <a:pPr indent="0" lvl="0" marL="0" rtl="0" algn="l">
              <a:lnSpc>
                <a:spcPct val="124995"/>
              </a:lnSpc>
              <a:spcBef>
                <a:spcPts val="0"/>
              </a:spcBef>
              <a:spcAft>
                <a:spcPts val="0"/>
              </a:spcAft>
              <a:buClr>
                <a:srgbClr val="282824"/>
              </a:buClr>
              <a:buSzPts val="5249"/>
              <a:buFont typeface="Lato"/>
              <a:buNone/>
            </a:pPr>
            <a:r>
              <a:rPr b="1" lang="en-GB" sz="1300">
                <a:solidFill>
                  <a:srgbClr val="282824"/>
                </a:solidFill>
                <a:latin typeface="Lato"/>
                <a:ea typeface="Lato"/>
                <a:cs typeface="Lato"/>
                <a:sym typeface="Lato"/>
              </a:rPr>
              <a:t>Self-Productivity Book</a:t>
            </a:r>
            <a:endParaRPr sz="1300"/>
          </a:p>
        </p:txBody>
      </p:sp>
      <p:pic>
        <p:nvPicPr>
          <p:cNvPr descr="preencoded.png" id="242" name="Google Shape;242;p29"/>
          <p:cNvPicPr preferRelativeResize="0"/>
          <p:nvPr/>
        </p:nvPicPr>
        <p:blipFill rotWithShape="1">
          <a:blip r:embed="rId4">
            <a:alphaModFix/>
          </a:blip>
          <a:srcRect b="0" l="0" r="0" t="0"/>
          <a:stretch/>
        </p:blipFill>
        <p:spPr>
          <a:xfrm>
            <a:off x="5896200" y="-26075"/>
            <a:ext cx="3247800" cy="6578026"/>
          </a:xfrm>
          <a:prstGeom prst="rect">
            <a:avLst/>
          </a:prstGeom>
          <a:noFill/>
          <a:ln>
            <a:noFill/>
          </a:ln>
        </p:spPr>
      </p:pic>
      <p:grpSp>
        <p:nvGrpSpPr>
          <p:cNvPr id="243" name="Google Shape;243;p29"/>
          <p:cNvGrpSpPr/>
          <p:nvPr/>
        </p:nvGrpSpPr>
        <p:grpSpPr>
          <a:xfrm>
            <a:off x="1156125" y="1246013"/>
            <a:ext cx="3609750" cy="1828675"/>
            <a:chOff x="1038150" y="743200"/>
            <a:chExt cx="3609750" cy="1828675"/>
          </a:xfrm>
        </p:grpSpPr>
        <p:sp>
          <p:nvSpPr>
            <p:cNvPr id="244" name="Google Shape;244;p29"/>
            <p:cNvSpPr txBox="1"/>
            <p:nvPr/>
          </p:nvSpPr>
          <p:spPr>
            <a:xfrm>
              <a:off x="1038150" y="743200"/>
              <a:ext cx="2548200" cy="30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Calibri"/>
                  <a:ea typeface="Calibri"/>
                  <a:cs typeface="Calibri"/>
                  <a:sym typeface="Calibri"/>
                </a:rPr>
                <a:t>Objective :</a:t>
              </a:r>
              <a:endParaRPr b="1" sz="1600">
                <a:solidFill>
                  <a:schemeClr val="dk1"/>
                </a:solidFill>
                <a:latin typeface="Calibri"/>
                <a:ea typeface="Calibri"/>
                <a:cs typeface="Calibri"/>
                <a:sym typeface="Calibri"/>
              </a:endParaRPr>
            </a:p>
          </p:txBody>
        </p:sp>
        <p:sp>
          <p:nvSpPr>
            <p:cNvPr id="245" name="Google Shape;245;p29"/>
            <p:cNvSpPr txBox="1"/>
            <p:nvPr/>
          </p:nvSpPr>
          <p:spPr>
            <a:xfrm>
              <a:off x="1167900" y="1238675"/>
              <a:ext cx="3480000" cy="1333200"/>
            </a:xfrm>
            <a:prstGeom prst="rect">
              <a:avLst/>
            </a:prstGeom>
            <a:noFill/>
            <a:ln>
              <a:noFill/>
            </a:ln>
          </p:spPr>
          <p:txBody>
            <a:bodyPr anchorCtr="0" anchor="t" bIns="91425" lIns="91425" spcFirstLastPara="1" rIns="91425" wrap="square" tIns="91425">
              <a:noAutofit/>
            </a:bodyPr>
            <a:lstStyle/>
            <a:p>
              <a:pPr indent="0" lvl="0" marL="0" rtl="0" algn="l">
                <a:lnSpc>
                  <a:spcPct val="159942"/>
                </a:lnSpc>
                <a:spcBef>
                  <a:spcPts val="0"/>
                </a:spcBef>
                <a:spcAft>
                  <a:spcPts val="0"/>
                </a:spcAft>
                <a:buClr>
                  <a:srgbClr val="4A4A45"/>
                </a:buClr>
                <a:buSzPts val="1750"/>
                <a:buFont typeface="Lato"/>
                <a:buNone/>
              </a:pPr>
              <a:r>
                <a:rPr lang="en-GB">
                  <a:solidFill>
                    <a:srgbClr val="4A4A45"/>
                  </a:solidFill>
                  <a:latin typeface="Lato"/>
                  <a:ea typeface="Lato"/>
                  <a:cs typeface="Lato"/>
                  <a:sym typeface="Lato"/>
                </a:rPr>
                <a:t>Explore the role of data analytics in choosing a self-productivity book and leveraging data-driven insights for personal development.</a:t>
              </a:r>
              <a:endParaRPr>
                <a:solidFill>
                  <a:schemeClr val="dk1"/>
                </a:solidFill>
                <a:latin typeface="Calibri"/>
                <a:ea typeface="Calibri"/>
                <a:cs typeface="Calibri"/>
                <a:sym typeface="Calibri"/>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grpSp>
        <p:nvGrpSpPr>
          <p:cNvPr id="1421" name="Google Shape;1421;p74"/>
          <p:cNvGrpSpPr/>
          <p:nvPr/>
        </p:nvGrpSpPr>
        <p:grpSpPr>
          <a:xfrm>
            <a:off x="8646558" y="223789"/>
            <a:ext cx="198687" cy="73527"/>
            <a:chOff x="0" y="-38100"/>
            <a:chExt cx="128243" cy="47458"/>
          </a:xfrm>
        </p:grpSpPr>
        <p:sp>
          <p:nvSpPr>
            <p:cNvPr id="1422" name="Google Shape;1422;p74"/>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1423" name="Google Shape;1423;p74"/>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24" name="Google Shape;1424;p74"/>
          <p:cNvGrpSpPr/>
          <p:nvPr/>
        </p:nvGrpSpPr>
        <p:grpSpPr>
          <a:xfrm>
            <a:off x="8646558" y="269840"/>
            <a:ext cx="198687" cy="73527"/>
            <a:chOff x="0" y="-38100"/>
            <a:chExt cx="128243" cy="47458"/>
          </a:xfrm>
        </p:grpSpPr>
        <p:sp>
          <p:nvSpPr>
            <p:cNvPr id="1425" name="Google Shape;1425;p74"/>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1426" name="Google Shape;1426;p74"/>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427" name="Google Shape;1427;p74"/>
          <p:cNvSpPr/>
          <p:nvPr/>
        </p:nvSpPr>
        <p:spPr>
          <a:xfrm>
            <a:off x="412915" y="395724"/>
            <a:ext cx="137214" cy="130010"/>
          </a:xfrm>
          <a:custGeom>
            <a:rect b="b" l="l" r="r" t="t"/>
            <a:pathLst>
              <a:path extrusionOk="0" h="260019" w="274427">
                <a:moveTo>
                  <a:pt x="0" y="0"/>
                </a:moveTo>
                <a:lnTo>
                  <a:pt x="274427" y="0"/>
                </a:lnTo>
                <a:lnTo>
                  <a:pt x="274427" y="260020"/>
                </a:lnTo>
                <a:lnTo>
                  <a:pt x="0" y="260020"/>
                </a:lnTo>
                <a:lnTo>
                  <a:pt x="0" y="0"/>
                </a:lnTo>
                <a:close/>
              </a:path>
            </a:pathLst>
          </a:custGeom>
          <a:blipFill rotWithShape="1">
            <a:blip r:embed="rId3">
              <a:alphaModFix/>
            </a:blip>
            <a:stretch>
              <a:fillRect b="0" l="0" r="0" t="0"/>
            </a:stretch>
          </a:blipFill>
          <a:ln>
            <a:noFill/>
          </a:ln>
        </p:spPr>
      </p:sp>
      <p:grpSp>
        <p:nvGrpSpPr>
          <p:cNvPr id="1428" name="Google Shape;1428;p74"/>
          <p:cNvGrpSpPr/>
          <p:nvPr/>
        </p:nvGrpSpPr>
        <p:grpSpPr>
          <a:xfrm>
            <a:off x="9088966" y="4226547"/>
            <a:ext cx="55243" cy="402651"/>
            <a:chOff x="0" y="-38100"/>
            <a:chExt cx="29100" cy="212100"/>
          </a:xfrm>
        </p:grpSpPr>
        <p:sp>
          <p:nvSpPr>
            <p:cNvPr id="1429" name="Google Shape;1429;p74"/>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1430" name="Google Shape;1430;p74"/>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431" name="Google Shape;1431;p74"/>
          <p:cNvSpPr txBox="1"/>
          <p:nvPr/>
        </p:nvSpPr>
        <p:spPr>
          <a:xfrm>
            <a:off x="707825" y="188750"/>
            <a:ext cx="48603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300">
                <a:solidFill>
                  <a:schemeClr val="dk1"/>
                </a:solidFill>
                <a:latin typeface="Calibri"/>
                <a:ea typeface="Calibri"/>
                <a:cs typeface="Calibri"/>
                <a:sym typeface="Calibri"/>
              </a:rPr>
              <a:t>Impact of Car Features</a:t>
            </a:r>
            <a:endParaRPr b="1" sz="2300">
              <a:solidFill>
                <a:schemeClr val="dk1"/>
              </a:solidFill>
              <a:latin typeface="Calibri"/>
              <a:ea typeface="Calibri"/>
              <a:cs typeface="Calibri"/>
              <a:sym typeface="Calibri"/>
            </a:endParaRPr>
          </a:p>
        </p:txBody>
      </p:sp>
      <p:grpSp>
        <p:nvGrpSpPr>
          <p:cNvPr id="1432" name="Google Shape;1432;p74"/>
          <p:cNvGrpSpPr/>
          <p:nvPr/>
        </p:nvGrpSpPr>
        <p:grpSpPr>
          <a:xfrm>
            <a:off x="844022" y="613174"/>
            <a:ext cx="1068054" cy="96259"/>
            <a:chOff x="0" y="-38100"/>
            <a:chExt cx="274578" cy="50700"/>
          </a:xfrm>
        </p:grpSpPr>
        <p:sp>
          <p:nvSpPr>
            <p:cNvPr id="1433" name="Google Shape;1433;p74"/>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34" name="Google Shape;1434;p74"/>
            <p:cNvSpPr txBox="1"/>
            <p:nvPr/>
          </p:nvSpPr>
          <p:spPr>
            <a:xfrm>
              <a:off x="0" y="-38100"/>
              <a:ext cx="274500" cy="5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35" name="Google Shape;1435;p74"/>
          <p:cNvGrpSpPr/>
          <p:nvPr/>
        </p:nvGrpSpPr>
        <p:grpSpPr>
          <a:xfrm>
            <a:off x="6063597" y="2684896"/>
            <a:ext cx="3080273" cy="2482093"/>
            <a:chOff x="5492000" y="2140675"/>
            <a:chExt cx="3652209" cy="2873125"/>
          </a:xfrm>
        </p:grpSpPr>
        <p:grpSp>
          <p:nvGrpSpPr>
            <p:cNvPr id="1436" name="Google Shape;1436;p74"/>
            <p:cNvGrpSpPr/>
            <p:nvPr/>
          </p:nvGrpSpPr>
          <p:grpSpPr>
            <a:xfrm>
              <a:off x="9088966" y="4226547"/>
              <a:ext cx="55243" cy="402651"/>
              <a:chOff x="0" y="-38100"/>
              <a:chExt cx="29100" cy="212100"/>
            </a:xfrm>
          </p:grpSpPr>
          <p:sp>
            <p:nvSpPr>
              <p:cNvPr id="1437" name="Google Shape;1437;p74"/>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1438" name="Google Shape;1438;p74"/>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439" name="Google Shape;1439;p74"/>
            <p:cNvSpPr/>
            <p:nvPr/>
          </p:nvSpPr>
          <p:spPr>
            <a:xfrm>
              <a:off x="8594600" y="2140675"/>
              <a:ext cx="342000" cy="28194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440" name="Google Shape;1440;p74"/>
            <p:cNvSpPr/>
            <p:nvPr/>
          </p:nvSpPr>
          <p:spPr>
            <a:xfrm>
              <a:off x="5492000" y="4730600"/>
              <a:ext cx="3432900" cy="2832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
        <p:nvSpPr>
          <p:cNvPr id="1441" name="Google Shape;1441;p74"/>
          <p:cNvSpPr txBox="1"/>
          <p:nvPr/>
        </p:nvSpPr>
        <p:spPr>
          <a:xfrm>
            <a:off x="601650" y="990950"/>
            <a:ext cx="6913200" cy="103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000">
                <a:solidFill>
                  <a:schemeClr val="dk1"/>
                </a:solidFill>
              </a:rPr>
              <a:t>I</a:t>
            </a:r>
            <a:r>
              <a:rPr b="1" lang="en-GB" sz="1100">
                <a:solidFill>
                  <a:schemeClr val="dk1"/>
                </a:solidFill>
              </a:rPr>
              <a:t>nsight Required:</a:t>
            </a:r>
            <a:r>
              <a:rPr lang="en-GB" sz="1100">
                <a:solidFill>
                  <a:schemeClr val="dk1"/>
                </a:solidFill>
              </a:rPr>
              <a:t> How does the average price of a car vary across different manufacturers?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GB" sz="1100">
                <a:solidFill>
                  <a:schemeClr val="dk1"/>
                </a:solidFill>
              </a:rPr>
              <a:t>Task 4.A:</a:t>
            </a:r>
            <a:r>
              <a:rPr lang="en-GB" sz="1100">
                <a:solidFill>
                  <a:schemeClr val="dk1"/>
                </a:solidFill>
              </a:rPr>
              <a:t> Create a pivot table that shows the average price of cars for each manufacturer. </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GB" sz="1100">
                <a:solidFill>
                  <a:schemeClr val="dk1"/>
                </a:solidFill>
              </a:rPr>
              <a:t>Task 4.B:</a:t>
            </a:r>
            <a:r>
              <a:rPr lang="en-GB" sz="1100">
                <a:solidFill>
                  <a:schemeClr val="dk1"/>
                </a:solidFill>
              </a:rPr>
              <a:t> Create a bar chart or a horizontal stacked bar chart that visualizes the relationship between manufacturer and average price.</a:t>
            </a:r>
            <a:endParaRPr b="1" sz="1000">
              <a:solidFill>
                <a:schemeClr val="dk1"/>
              </a:solidFill>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1442" name="Google Shape;1442;p74"/>
          <p:cNvSpPr txBox="1"/>
          <p:nvPr/>
        </p:nvSpPr>
        <p:spPr>
          <a:xfrm>
            <a:off x="412925" y="2106275"/>
            <a:ext cx="3232500" cy="2736900"/>
          </a:xfrm>
          <a:prstGeom prst="rect">
            <a:avLst/>
          </a:prstGeom>
          <a:noFill/>
          <a:ln>
            <a:noFill/>
          </a:ln>
        </p:spPr>
        <p:txBody>
          <a:bodyPr anchorCtr="0" anchor="t" bIns="91425" lIns="91425" spcFirstLastPara="1" rIns="91425" wrap="square" tIns="91425">
            <a:noAutofit/>
          </a:bodyPr>
          <a:lstStyle/>
          <a:p>
            <a:pPr indent="-295275" lvl="1" marL="914400" rtl="0" algn="l">
              <a:lnSpc>
                <a:spcPct val="190909"/>
              </a:lnSpc>
              <a:spcBef>
                <a:spcPts val="2100"/>
              </a:spcBef>
              <a:spcAft>
                <a:spcPts val="0"/>
              </a:spcAft>
              <a:buClr>
                <a:srgbClr val="242424"/>
              </a:buClr>
              <a:buSzPts val="1050"/>
              <a:buFont typeface="Georgia"/>
              <a:buChar char="•"/>
            </a:pPr>
            <a:r>
              <a:rPr lang="en-GB" sz="1050">
                <a:solidFill>
                  <a:srgbClr val="242424"/>
                </a:solidFill>
                <a:latin typeface="DM Sans"/>
                <a:ea typeface="DM Sans"/>
                <a:cs typeface="DM Sans"/>
                <a:sym typeface="DM Sans"/>
              </a:rPr>
              <a:t>We can observe that the most expensive cars are that of </a:t>
            </a:r>
            <a:r>
              <a:rPr b="1" lang="en-GB" sz="1050">
                <a:solidFill>
                  <a:srgbClr val="242424"/>
                </a:solidFill>
                <a:latin typeface="DM Sans"/>
                <a:ea typeface="DM Sans"/>
                <a:cs typeface="DM Sans"/>
                <a:sym typeface="DM Sans"/>
              </a:rPr>
              <a:t>Bugatti</a:t>
            </a:r>
            <a:r>
              <a:rPr lang="en-GB" sz="1050">
                <a:solidFill>
                  <a:srgbClr val="242424"/>
                </a:solidFill>
                <a:latin typeface="DM Sans"/>
                <a:ea typeface="DM Sans"/>
                <a:cs typeface="DM Sans"/>
                <a:sym typeface="DM Sans"/>
              </a:rPr>
              <a:t> brand followed by </a:t>
            </a:r>
            <a:r>
              <a:rPr b="1" lang="en-GB" sz="1050">
                <a:solidFill>
                  <a:srgbClr val="242424"/>
                </a:solidFill>
                <a:latin typeface="DM Sans"/>
                <a:ea typeface="DM Sans"/>
                <a:cs typeface="DM Sans"/>
                <a:sym typeface="DM Sans"/>
              </a:rPr>
              <a:t>Maybach</a:t>
            </a:r>
            <a:r>
              <a:rPr lang="en-GB" sz="1050">
                <a:solidFill>
                  <a:srgbClr val="242424"/>
                </a:solidFill>
                <a:latin typeface="DM Sans"/>
                <a:ea typeface="DM Sans"/>
                <a:cs typeface="DM Sans"/>
                <a:sym typeface="DM Sans"/>
              </a:rPr>
              <a:t>, </a:t>
            </a:r>
            <a:r>
              <a:rPr b="1" lang="en-GB" sz="1050">
                <a:solidFill>
                  <a:srgbClr val="242424"/>
                </a:solidFill>
                <a:latin typeface="DM Sans"/>
                <a:ea typeface="DM Sans"/>
                <a:cs typeface="DM Sans"/>
                <a:sym typeface="DM Sans"/>
              </a:rPr>
              <a:t>Rolls-Royce</a:t>
            </a:r>
            <a:r>
              <a:rPr lang="en-GB" sz="1050">
                <a:solidFill>
                  <a:srgbClr val="242424"/>
                </a:solidFill>
                <a:latin typeface="DM Sans"/>
                <a:ea typeface="DM Sans"/>
                <a:cs typeface="DM Sans"/>
                <a:sym typeface="DM Sans"/>
              </a:rPr>
              <a:t>, </a:t>
            </a:r>
            <a:r>
              <a:rPr b="1" lang="en-GB" sz="1050">
                <a:solidFill>
                  <a:srgbClr val="242424"/>
                </a:solidFill>
                <a:latin typeface="DM Sans"/>
                <a:ea typeface="DM Sans"/>
                <a:cs typeface="DM Sans"/>
                <a:sym typeface="DM Sans"/>
              </a:rPr>
              <a:t>Lamborghini</a:t>
            </a:r>
            <a:r>
              <a:rPr lang="en-GB" sz="1050">
                <a:solidFill>
                  <a:srgbClr val="242424"/>
                </a:solidFill>
                <a:latin typeface="DM Sans"/>
                <a:ea typeface="DM Sans"/>
                <a:cs typeface="DM Sans"/>
                <a:sym typeface="DM Sans"/>
              </a:rPr>
              <a:t> etc. All these cars brands are </a:t>
            </a:r>
            <a:r>
              <a:rPr b="1" lang="en-GB" sz="1050">
                <a:solidFill>
                  <a:srgbClr val="242424"/>
                </a:solidFill>
                <a:latin typeface="DM Sans"/>
                <a:ea typeface="DM Sans"/>
                <a:cs typeface="DM Sans"/>
                <a:sym typeface="DM Sans"/>
              </a:rPr>
              <a:t>High-Performance</a:t>
            </a:r>
            <a:r>
              <a:rPr lang="en-GB" sz="1050">
                <a:solidFill>
                  <a:srgbClr val="242424"/>
                </a:solidFill>
                <a:latin typeface="DM Sans"/>
                <a:ea typeface="DM Sans"/>
                <a:cs typeface="DM Sans"/>
                <a:sym typeface="DM Sans"/>
              </a:rPr>
              <a:t> and </a:t>
            </a:r>
            <a:r>
              <a:rPr b="1" lang="en-GB" sz="1050">
                <a:solidFill>
                  <a:srgbClr val="242424"/>
                </a:solidFill>
                <a:latin typeface="DM Sans"/>
                <a:ea typeface="DM Sans"/>
                <a:cs typeface="DM Sans"/>
                <a:sym typeface="DM Sans"/>
              </a:rPr>
              <a:t>Luxury</a:t>
            </a:r>
            <a:r>
              <a:rPr lang="en-GB" sz="1050">
                <a:solidFill>
                  <a:srgbClr val="242424"/>
                </a:solidFill>
                <a:latin typeface="DM Sans"/>
                <a:ea typeface="DM Sans"/>
                <a:cs typeface="DM Sans"/>
                <a:sym typeface="DM Sans"/>
              </a:rPr>
              <a:t> brands.</a:t>
            </a:r>
            <a:endParaRPr sz="1050">
              <a:solidFill>
                <a:srgbClr val="242424"/>
              </a:solidFill>
              <a:latin typeface="DM Sans"/>
              <a:ea typeface="DM Sans"/>
              <a:cs typeface="DM Sans"/>
              <a:sym typeface="DM Sans"/>
            </a:endParaRPr>
          </a:p>
          <a:p>
            <a:pPr indent="-120650" lvl="1" marL="241300" rtl="0" algn="l">
              <a:lnSpc>
                <a:spcPct val="137991"/>
              </a:lnSpc>
              <a:spcBef>
                <a:spcPts val="0"/>
              </a:spcBef>
              <a:spcAft>
                <a:spcPts val="0"/>
              </a:spcAft>
              <a:buClr>
                <a:srgbClr val="231F20"/>
              </a:buClr>
              <a:buSzPts val="1100"/>
              <a:buFont typeface="DM Sans"/>
              <a:buChar char="•"/>
            </a:pPr>
            <a:r>
              <a:t/>
            </a:r>
            <a:endParaRPr sz="1100">
              <a:solidFill>
                <a:srgbClr val="231F20"/>
              </a:solidFill>
              <a:latin typeface="DM Sans"/>
              <a:ea typeface="DM Sans"/>
              <a:cs typeface="DM Sans"/>
              <a:sym typeface="DM Sans"/>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pic>
        <p:nvPicPr>
          <p:cNvPr id="1443" name="Google Shape;1443;p74"/>
          <p:cNvPicPr preferRelativeResize="0"/>
          <p:nvPr/>
        </p:nvPicPr>
        <p:blipFill rotWithShape="1">
          <a:blip r:embed="rId4">
            <a:alphaModFix/>
          </a:blip>
          <a:srcRect b="0" l="0" r="0" t="0"/>
          <a:stretch/>
        </p:blipFill>
        <p:spPr>
          <a:xfrm>
            <a:off x="4046350" y="1958575"/>
            <a:ext cx="3810476" cy="21909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grpSp>
        <p:nvGrpSpPr>
          <p:cNvPr id="1448" name="Google Shape;1448;p75"/>
          <p:cNvGrpSpPr/>
          <p:nvPr/>
        </p:nvGrpSpPr>
        <p:grpSpPr>
          <a:xfrm>
            <a:off x="8646558" y="223789"/>
            <a:ext cx="198687" cy="73527"/>
            <a:chOff x="0" y="-38100"/>
            <a:chExt cx="128243" cy="47458"/>
          </a:xfrm>
        </p:grpSpPr>
        <p:sp>
          <p:nvSpPr>
            <p:cNvPr id="1449" name="Google Shape;1449;p75"/>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1450" name="Google Shape;1450;p75"/>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51" name="Google Shape;1451;p75"/>
          <p:cNvGrpSpPr/>
          <p:nvPr/>
        </p:nvGrpSpPr>
        <p:grpSpPr>
          <a:xfrm>
            <a:off x="8646558" y="269840"/>
            <a:ext cx="198687" cy="73527"/>
            <a:chOff x="0" y="-38100"/>
            <a:chExt cx="128243" cy="47458"/>
          </a:xfrm>
        </p:grpSpPr>
        <p:sp>
          <p:nvSpPr>
            <p:cNvPr id="1452" name="Google Shape;1452;p75"/>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1453" name="Google Shape;1453;p75"/>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454" name="Google Shape;1454;p75"/>
          <p:cNvSpPr/>
          <p:nvPr/>
        </p:nvSpPr>
        <p:spPr>
          <a:xfrm>
            <a:off x="412915" y="395724"/>
            <a:ext cx="137214" cy="130010"/>
          </a:xfrm>
          <a:custGeom>
            <a:rect b="b" l="l" r="r" t="t"/>
            <a:pathLst>
              <a:path extrusionOk="0" h="260019" w="274427">
                <a:moveTo>
                  <a:pt x="0" y="0"/>
                </a:moveTo>
                <a:lnTo>
                  <a:pt x="274427" y="0"/>
                </a:lnTo>
                <a:lnTo>
                  <a:pt x="274427" y="260020"/>
                </a:lnTo>
                <a:lnTo>
                  <a:pt x="0" y="260020"/>
                </a:lnTo>
                <a:lnTo>
                  <a:pt x="0" y="0"/>
                </a:lnTo>
                <a:close/>
              </a:path>
            </a:pathLst>
          </a:custGeom>
          <a:blipFill rotWithShape="1">
            <a:blip r:embed="rId3">
              <a:alphaModFix/>
            </a:blip>
            <a:stretch>
              <a:fillRect b="0" l="0" r="0" t="0"/>
            </a:stretch>
          </a:blipFill>
          <a:ln>
            <a:noFill/>
          </a:ln>
        </p:spPr>
      </p:sp>
      <p:grpSp>
        <p:nvGrpSpPr>
          <p:cNvPr id="1455" name="Google Shape;1455;p75"/>
          <p:cNvGrpSpPr/>
          <p:nvPr/>
        </p:nvGrpSpPr>
        <p:grpSpPr>
          <a:xfrm>
            <a:off x="9088966" y="4226547"/>
            <a:ext cx="55243" cy="402651"/>
            <a:chOff x="0" y="-38100"/>
            <a:chExt cx="29100" cy="212100"/>
          </a:xfrm>
        </p:grpSpPr>
        <p:sp>
          <p:nvSpPr>
            <p:cNvPr id="1456" name="Google Shape;1456;p75"/>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1457" name="Google Shape;1457;p75"/>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458" name="Google Shape;1458;p75"/>
          <p:cNvSpPr txBox="1"/>
          <p:nvPr/>
        </p:nvSpPr>
        <p:spPr>
          <a:xfrm>
            <a:off x="707825" y="188750"/>
            <a:ext cx="48603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300">
                <a:solidFill>
                  <a:schemeClr val="dk1"/>
                </a:solidFill>
                <a:latin typeface="Calibri"/>
                <a:ea typeface="Calibri"/>
                <a:cs typeface="Calibri"/>
                <a:sym typeface="Calibri"/>
              </a:rPr>
              <a:t>Impact of Car Features</a:t>
            </a:r>
            <a:endParaRPr b="1" sz="2300">
              <a:solidFill>
                <a:schemeClr val="dk1"/>
              </a:solidFill>
              <a:latin typeface="Calibri"/>
              <a:ea typeface="Calibri"/>
              <a:cs typeface="Calibri"/>
              <a:sym typeface="Calibri"/>
            </a:endParaRPr>
          </a:p>
        </p:txBody>
      </p:sp>
      <p:grpSp>
        <p:nvGrpSpPr>
          <p:cNvPr id="1459" name="Google Shape;1459;p75"/>
          <p:cNvGrpSpPr/>
          <p:nvPr/>
        </p:nvGrpSpPr>
        <p:grpSpPr>
          <a:xfrm>
            <a:off x="844022" y="613174"/>
            <a:ext cx="1068054" cy="96259"/>
            <a:chOff x="0" y="-38100"/>
            <a:chExt cx="274578" cy="50700"/>
          </a:xfrm>
        </p:grpSpPr>
        <p:sp>
          <p:nvSpPr>
            <p:cNvPr id="1460" name="Google Shape;1460;p75"/>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61" name="Google Shape;1461;p75"/>
            <p:cNvSpPr txBox="1"/>
            <p:nvPr/>
          </p:nvSpPr>
          <p:spPr>
            <a:xfrm>
              <a:off x="0" y="-38100"/>
              <a:ext cx="274500" cy="5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62" name="Google Shape;1462;p75"/>
          <p:cNvGrpSpPr/>
          <p:nvPr/>
        </p:nvGrpSpPr>
        <p:grpSpPr>
          <a:xfrm>
            <a:off x="6063597" y="2684896"/>
            <a:ext cx="3080273" cy="2482093"/>
            <a:chOff x="5492000" y="2140675"/>
            <a:chExt cx="3652209" cy="2873125"/>
          </a:xfrm>
        </p:grpSpPr>
        <p:grpSp>
          <p:nvGrpSpPr>
            <p:cNvPr id="1463" name="Google Shape;1463;p75"/>
            <p:cNvGrpSpPr/>
            <p:nvPr/>
          </p:nvGrpSpPr>
          <p:grpSpPr>
            <a:xfrm>
              <a:off x="9088966" y="4226547"/>
              <a:ext cx="55243" cy="402651"/>
              <a:chOff x="0" y="-38100"/>
              <a:chExt cx="29100" cy="212100"/>
            </a:xfrm>
          </p:grpSpPr>
          <p:sp>
            <p:nvSpPr>
              <p:cNvPr id="1464" name="Google Shape;1464;p75"/>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1465" name="Google Shape;1465;p75"/>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466" name="Google Shape;1466;p75"/>
            <p:cNvSpPr/>
            <p:nvPr/>
          </p:nvSpPr>
          <p:spPr>
            <a:xfrm>
              <a:off x="8594600" y="2140675"/>
              <a:ext cx="342000" cy="28194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467" name="Google Shape;1467;p75"/>
            <p:cNvSpPr/>
            <p:nvPr/>
          </p:nvSpPr>
          <p:spPr>
            <a:xfrm>
              <a:off x="5492000" y="4730600"/>
              <a:ext cx="3432900" cy="2832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
        <p:nvSpPr>
          <p:cNvPr id="1468" name="Google Shape;1468;p75"/>
          <p:cNvSpPr txBox="1"/>
          <p:nvPr/>
        </p:nvSpPr>
        <p:spPr>
          <a:xfrm>
            <a:off x="550125" y="746863"/>
            <a:ext cx="6913200" cy="103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000"/>
              <a:buFont typeface="Arial"/>
              <a:buNone/>
            </a:pPr>
            <a:r>
              <a:rPr b="1" lang="en-GB" sz="1000">
                <a:solidFill>
                  <a:schemeClr val="dk1"/>
                </a:solidFill>
              </a:rPr>
              <a:t>Insight Required:</a:t>
            </a:r>
            <a:r>
              <a:rPr lang="en-GB" sz="1000">
                <a:solidFill>
                  <a:schemeClr val="dk1"/>
                </a:solidFill>
              </a:rPr>
              <a:t> What is the relationship between fuel efficiency and the number of cylinders in a car's engine?</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en-GB" sz="1000">
                <a:solidFill>
                  <a:schemeClr val="dk1"/>
                </a:solidFill>
              </a:rPr>
              <a:t>Task 5.A:</a:t>
            </a:r>
            <a:r>
              <a:rPr lang="en-GB" sz="1000">
                <a:solidFill>
                  <a:schemeClr val="dk1"/>
                </a:solidFill>
              </a:rPr>
              <a:t> Create a scatter plot with the number of cylinders on the x-axis and highway MPG on the y-axis. Then create a trendline on the scatter plot to visually estimate the slope of the relationship and assess its significance.</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en-GB" sz="1000">
                <a:solidFill>
                  <a:schemeClr val="dk1"/>
                </a:solidFill>
              </a:rPr>
              <a:t>Task 5.B: </a:t>
            </a:r>
            <a:r>
              <a:rPr lang="en-GB" sz="1000">
                <a:solidFill>
                  <a:schemeClr val="dk1"/>
                </a:solidFill>
              </a:rPr>
              <a:t>Calculate the correlation coefficient between the number of cylinders and highway MPG to quantify the strength and direction of the relationship.</a:t>
            </a:r>
            <a:endParaRPr sz="1000">
              <a:solidFill>
                <a:schemeClr val="dk1"/>
              </a:solidFill>
            </a:endParaRPr>
          </a:p>
          <a:p>
            <a:pPr indent="0" lvl="0" marL="457200" rtl="0" algn="l">
              <a:lnSpc>
                <a:spcPct val="115000"/>
              </a:lnSpc>
              <a:spcBef>
                <a:spcPts val="0"/>
              </a:spcBef>
              <a:spcAft>
                <a:spcPts val="0"/>
              </a:spcAft>
              <a:buClr>
                <a:schemeClr val="dk1"/>
              </a:buClr>
              <a:buSzPts val="1000"/>
              <a:buFont typeface="Arial"/>
              <a:buNone/>
            </a:pPr>
            <a:r>
              <a:t/>
            </a:r>
            <a:endParaRPr b="1" sz="1000">
              <a:solidFill>
                <a:schemeClr val="dk1"/>
              </a:solidFill>
            </a:endParaRPr>
          </a:p>
          <a:p>
            <a:pPr indent="0" lvl="0" marL="0" rtl="0" algn="l">
              <a:spcBef>
                <a:spcPts val="0"/>
              </a:spcBef>
              <a:spcAft>
                <a:spcPts val="0"/>
              </a:spcAft>
              <a:buNone/>
            </a:pPr>
            <a:r>
              <a:t/>
            </a:r>
            <a:endParaRPr b="1" sz="1100">
              <a:solidFill>
                <a:schemeClr val="dk1"/>
              </a:solidFill>
            </a:endParaRPr>
          </a:p>
        </p:txBody>
      </p:sp>
      <p:sp>
        <p:nvSpPr>
          <p:cNvPr id="1469" name="Google Shape;1469;p75"/>
          <p:cNvSpPr txBox="1"/>
          <p:nvPr/>
        </p:nvSpPr>
        <p:spPr>
          <a:xfrm>
            <a:off x="412925" y="2092000"/>
            <a:ext cx="3232500" cy="2736900"/>
          </a:xfrm>
          <a:prstGeom prst="rect">
            <a:avLst/>
          </a:prstGeom>
          <a:noFill/>
          <a:ln>
            <a:noFill/>
          </a:ln>
        </p:spPr>
        <p:txBody>
          <a:bodyPr anchorCtr="0" anchor="t" bIns="91425" lIns="91425" spcFirstLastPara="1" rIns="91425" wrap="square" tIns="91425">
            <a:noAutofit/>
          </a:bodyPr>
          <a:lstStyle/>
          <a:p>
            <a:pPr indent="-295275" lvl="0" marL="457200" rtl="0" algn="l">
              <a:lnSpc>
                <a:spcPct val="190909"/>
              </a:lnSpc>
              <a:spcBef>
                <a:spcPts val="2100"/>
              </a:spcBef>
              <a:spcAft>
                <a:spcPts val="0"/>
              </a:spcAft>
              <a:buClr>
                <a:srgbClr val="242424"/>
              </a:buClr>
              <a:buSzPts val="1050"/>
              <a:buFont typeface="Georgia"/>
              <a:buChar char="●"/>
            </a:pPr>
            <a:r>
              <a:rPr lang="en-GB" sz="1050">
                <a:solidFill>
                  <a:srgbClr val="242424"/>
                </a:solidFill>
                <a:latin typeface="DM Sans"/>
                <a:ea typeface="DM Sans"/>
                <a:cs typeface="DM Sans"/>
                <a:sym typeface="DM Sans"/>
              </a:rPr>
              <a:t>We can observe that the plot between </a:t>
            </a:r>
            <a:r>
              <a:rPr b="1" lang="en-GB" sz="1050">
                <a:solidFill>
                  <a:srgbClr val="242424"/>
                </a:solidFill>
                <a:latin typeface="DM Sans"/>
                <a:ea typeface="DM Sans"/>
                <a:cs typeface="DM Sans"/>
                <a:sym typeface="DM Sans"/>
              </a:rPr>
              <a:t>highway</a:t>
            </a:r>
            <a:r>
              <a:rPr lang="en-GB" sz="1050">
                <a:solidFill>
                  <a:srgbClr val="242424"/>
                </a:solidFill>
                <a:latin typeface="DM Sans"/>
                <a:ea typeface="DM Sans"/>
                <a:cs typeface="DM Sans"/>
                <a:sym typeface="DM Sans"/>
              </a:rPr>
              <a:t> </a:t>
            </a:r>
            <a:r>
              <a:rPr b="1" lang="en-GB" sz="1050">
                <a:solidFill>
                  <a:srgbClr val="242424"/>
                </a:solidFill>
                <a:latin typeface="DM Sans"/>
                <a:ea typeface="DM Sans"/>
                <a:cs typeface="DM Sans"/>
                <a:sym typeface="DM Sans"/>
              </a:rPr>
              <a:t>MPG</a:t>
            </a:r>
            <a:r>
              <a:rPr lang="en-GB" sz="1050">
                <a:solidFill>
                  <a:srgbClr val="242424"/>
                </a:solidFill>
                <a:latin typeface="DM Sans"/>
                <a:ea typeface="DM Sans"/>
                <a:cs typeface="DM Sans"/>
                <a:sym typeface="DM Sans"/>
              </a:rPr>
              <a:t> and </a:t>
            </a:r>
            <a:r>
              <a:rPr b="1" lang="en-GB" sz="1050">
                <a:solidFill>
                  <a:srgbClr val="242424"/>
                </a:solidFill>
                <a:latin typeface="DM Sans"/>
                <a:ea typeface="DM Sans"/>
                <a:cs typeface="DM Sans"/>
                <a:sym typeface="DM Sans"/>
              </a:rPr>
              <a:t>Engine</a:t>
            </a:r>
            <a:r>
              <a:rPr lang="en-GB" sz="1050">
                <a:solidFill>
                  <a:srgbClr val="242424"/>
                </a:solidFill>
                <a:latin typeface="DM Sans"/>
                <a:ea typeface="DM Sans"/>
                <a:cs typeface="DM Sans"/>
                <a:sym typeface="DM Sans"/>
              </a:rPr>
              <a:t> </a:t>
            </a:r>
            <a:r>
              <a:rPr b="1" lang="en-GB" sz="1050">
                <a:solidFill>
                  <a:srgbClr val="242424"/>
                </a:solidFill>
                <a:latin typeface="DM Sans"/>
                <a:ea typeface="DM Sans"/>
                <a:cs typeface="DM Sans"/>
                <a:sym typeface="DM Sans"/>
              </a:rPr>
              <a:t>Cylinders</a:t>
            </a:r>
            <a:r>
              <a:rPr lang="en-GB" sz="1050">
                <a:solidFill>
                  <a:srgbClr val="242424"/>
                </a:solidFill>
                <a:latin typeface="DM Sans"/>
                <a:ea typeface="DM Sans"/>
                <a:cs typeface="DM Sans"/>
                <a:sym typeface="DM Sans"/>
              </a:rPr>
              <a:t> has a negative slope with a value of </a:t>
            </a:r>
            <a:r>
              <a:rPr b="1" lang="en-GB" sz="1050">
                <a:solidFill>
                  <a:srgbClr val="242424"/>
                </a:solidFill>
                <a:latin typeface="DM Sans"/>
                <a:ea typeface="DM Sans"/>
                <a:cs typeface="DM Sans"/>
                <a:sym typeface="DM Sans"/>
              </a:rPr>
              <a:t>-3.2224</a:t>
            </a:r>
            <a:r>
              <a:rPr lang="en-GB" sz="1050">
                <a:solidFill>
                  <a:srgbClr val="242424"/>
                </a:solidFill>
                <a:latin typeface="DM Sans"/>
                <a:ea typeface="DM Sans"/>
                <a:cs typeface="DM Sans"/>
                <a:sym typeface="DM Sans"/>
              </a:rPr>
              <a:t>.</a:t>
            </a:r>
            <a:endParaRPr sz="1050">
              <a:solidFill>
                <a:srgbClr val="242424"/>
              </a:solidFill>
              <a:latin typeface="DM Sans"/>
              <a:ea typeface="DM Sans"/>
              <a:cs typeface="DM Sans"/>
              <a:sym typeface="DM Sans"/>
            </a:endParaRPr>
          </a:p>
          <a:p>
            <a:pPr indent="-295275" lvl="0" marL="457200" rtl="0" algn="l">
              <a:lnSpc>
                <a:spcPct val="190909"/>
              </a:lnSpc>
              <a:spcBef>
                <a:spcPts val="0"/>
              </a:spcBef>
              <a:spcAft>
                <a:spcPts val="0"/>
              </a:spcAft>
              <a:buClr>
                <a:srgbClr val="242424"/>
              </a:buClr>
              <a:buSzPts val="1050"/>
              <a:buFont typeface="Georgia"/>
              <a:buChar char="●"/>
            </a:pPr>
            <a:r>
              <a:rPr lang="en-GB" sz="1050">
                <a:solidFill>
                  <a:srgbClr val="242424"/>
                </a:solidFill>
                <a:latin typeface="DM Sans"/>
                <a:ea typeface="DM Sans"/>
                <a:cs typeface="DM Sans"/>
                <a:sym typeface="DM Sans"/>
              </a:rPr>
              <a:t>The correlation coefficient is also </a:t>
            </a:r>
            <a:r>
              <a:rPr b="1" lang="en-GB" sz="1050">
                <a:solidFill>
                  <a:srgbClr val="242424"/>
                </a:solidFill>
                <a:latin typeface="DM Sans"/>
                <a:ea typeface="DM Sans"/>
                <a:cs typeface="DM Sans"/>
                <a:sym typeface="DM Sans"/>
              </a:rPr>
              <a:t>Negative</a:t>
            </a:r>
            <a:r>
              <a:rPr lang="en-GB" sz="1050">
                <a:solidFill>
                  <a:srgbClr val="242424"/>
                </a:solidFill>
                <a:latin typeface="DM Sans"/>
                <a:ea typeface="DM Sans"/>
                <a:cs typeface="DM Sans"/>
                <a:sym typeface="DM Sans"/>
              </a:rPr>
              <a:t> with a value of </a:t>
            </a:r>
            <a:r>
              <a:rPr b="1" lang="en-GB" sz="1000">
                <a:solidFill>
                  <a:schemeClr val="dk1"/>
                </a:solidFill>
                <a:latin typeface="Calibri"/>
                <a:ea typeface="Calibri"/>
                <a:cs typeface="Calibri"/>
                <a:sym typeface="Calibri"/>
              </a:rPr>
              <a:t>-0.596244819</a:t>
            </a:r>
            <a:endParaRPr sz="1050">
              <a:solidFill>
                <a:srgbClr val="242424"/>
              </a:solidFill>
              <a:latin typeface="DM Sans"/>
              <a:ea typeface="DM Sans"/>
              <a:cs typeface="DM Sans"/>
              <a:sym typeface="DM Sans"/>
            </a:endParaRPr>
          </a:p>
          <a:p>
            <a:pPr indent="-295275" lvl="0" marL="457200" rtl="0" algn="l">
              <a:lnSpc>
                <a:spcPct val="190909"/>
              </a:lnSpc>
              <a:spcBef>
                <a:spcPts val="0"/>
              </a:spcBef>
              <a:spcAft>
                <a:spcPts val="0"/>
              </a:spcAft>
              <a:buClr>
                <a:srgbClr val="242424"/>
              </a:buClr>
              <a:buSzPts val="1050"/>
              <a:buFont typeface="Georgia"/>
              <a:buChar char="●"/>
            </a:pPr>
            <a:r>
              <a:rPr lang="en-GB" sz="1050">
                <a:solidFill>
                  <a:srgbClr val="242424"/>
                </a:solidFill>
                <a:latin typeface="DM Sans"/>
                <a:ea typeface="DM Sans"/>
                <a:cs typeface="DM Sans"/>
                <a:sym typeface="DM Sans"/>
              </a:rPr>
              <a:t>This is logical because as number of </a:t>
            </a:r>
            <a:r>
              <a:rPr b="1" lang="en-GB" sz="1050">
                <a:solidFill>
                  <a:srgbClr val="242424"/>
                </a:solidFill>
                <a:latin typeface="DM Sans"/>
                <a:ea typeface="DM Sans"/>
                <a:cs typeface="DM Sans"/>
                <a:sym typeface="DM Sans"/>
              </a:rPr>
              <a:t>Engine</a:t>
            </a:r>
            <a:r>
              <a:rPr lang="en-GB" sz="1050">
                <a:solidFill>
                  <a:srgbClr val="242424"/>
                </a:solidFill>
                <a:latin typeface="DM Sans"/>
                <a:ea typeface="DM Sans"/>
                <a:cs typeface="DM Sans"/>
                <a:sym typeface="DM Sans"/>
              </a:rPr>
              <a:t> </a:t>
            </a:r>
            <a:r>
              <a:rPr b="1" lang="en-GB" sz="1050">
                <a:solidFill>
                  <a:srgbClr val="242424"/>
                </a:solidFill>
                <a:latin typeface="DM Sans"/>
                <a:ea typeface="DM Sans"/>
                <a:cs typeface="DM Sans"/>
                <a:sym typeface="DM Sans"/>
              </a:rPr>
              <a:t>Cylinders</a:t>
            </a:r>
            <a:r>
              <a:rPr lang="en-GB" sz="1050">
                <a:solidFill>
                  <a:srgbClr val="242424"/>
                </a:solidFill>
                <a:latin typeface="DM Sans"/>
                <a:ea typeface="DM Sans"/>
                <a:cs typeface="DM Sans"/>
                <a:sym typeface="DM Sans"/>
              </a:rPr>
              <a:t> increases, the amount of fuel to be burnt also increasing, thus decreasing the mileage (</a:t>
            </a:r>
            <a:r>
              <a:rPr b="1" lang="en-GB" sz="1050">
                <a:solidFill>
                  <a:srgbClr val="242424"/>
                </a:solidFill>
                <a:latin typeface="DM Sans"/>
                <a:ea typeface="DM Sans"/>
                <a:cs typeface="DM Sans"/>
                <a:sym typeface="DM Sans"/>
              </a:rPr>
              <a:t>highway</a:t>
            </a:r>
            <a:r>
              <a:rPr lang="en-GB" sz="1050">
                <a:solidFill>
                  <a:srgbClr val="242424"/>
                </a:solidFill>
                <a:latin typeface="DM Sans"/>
                <a:ea typeface="DM Sans"/>
                <a:cs typeface="DM Sans"/>
                <a:sym typeface="DM Sans"/>
              </a:rPr>
              <a:t> </a:t>
            </a:r>
            <a:r>
              <a:rPr b="1" lang="en-GB" sz="1050">
                <a:solidFill>
                  <a:srgbClr val="242424"/>
                </a:solidFill>
                <a:latin typeface="DM Sans"/>
                <a:ea typeface="DM Sans"/>
                <a:cs typeface="DM Sans"/>
                <a:sym typeface="DM Sans"/>
              </a:rPr>
              <a:t>MPG</a:t>
            </a:r>
            <a:r>
              <a:rPr lang="en-GB" sz="1050">
                <a:solidFill>
                  <a:srgbClr val="242424"/>
                </a:solidFill>
                <a:latin typeface="DM Sans"/>
                <a:ea typeface="DM Sans"/>
                <a:cs typeface="DM Sans"/>
                <a:sym typeface="DM Sans"/>
              </a:rPr>
              <a:t>).</a:t>
            </a:r>
            <a:endParaRPr sz="750">
              <a:solidFill>
                <a:srgbClr val="242424"/>
              </a:solidFill>
              <a:latin typeface="DM Sans"/>
              <a:ea typeface="DM Sans"/>
              <a:cs typeface="DM Sans"/>
              <a:sym typeface="DM Sans"/>
            </a:endParaRPr>
          </a:p>
          <a:p>
            <a:pPr indent="-295275" lvl="0" marL="457200" rtl="0" algn="l">
              <a:lnSpc>
                <a:spcPct val="190909"/>
              </a:lnSpc>
              <a:spcBef>
                <a:spcPts val="2100"/>
              </a:spcBef>
              <a:spcAft>
                <a:spcPts val="0"/>
              </a:spcAft>
              <a:buClr>
                <a:srgbClr val="242424"/>
              </a:buClr>
              <a:buSzPts val="1050"/>
              <a:buFont typeface="DM Sans"/>
              <a:buChar char="●"/>
            </a:pPr>
            <a:r>
              <a:t/>
            </a:r>
            <a:endParaRPr sz="1050">
              <a:solidFill>
                <a:srgbClr val="242424"/>
              </a:solidFill>
              <a:latin typeface="DM Sans"/>
              <a:ea typeface="DM Sans"/>
              <a:cs typeface="DM Sans"/>
              <a:sym typeface="DM Sans"/>
            </a:endParaRPr>
          </a:p>
          <a:p>
            <a:pPr indent="0" lvl="0" marL="0" rtl="0" algn="l">
              <a:spcBef>
                <a:spcPts val="0"/>
              </a:spcBef>
              <a:spcAft>
                <a:spcPts val="0"/>
              </a:spcAft>
              <a:buNone/>
            </a:pPr>
            <a:r>
              <a:t/>
            </a:r>
            <a:endParaRPr sz="1100">
              <a:solidFill>
                <a:srgbClr val="231F20"/>
              </a:solidFill>
              <a:latin typeface="DM Sans"/>
              <a:ea typeface="DM Sans"/>
              <a:cs typeface="DM Sans"/>
              <a:sym typeface="DM Sans"/>
            </a:endParaRPr>
          </a:p>
        </p:txBody>
      </p:sp>
      <p:pic>
        <p:nvPicPr>
          <p:cNvPr id="1470" name="Google Shape;1470;p75"/>
          <p:cNvPicPr preferRelativeResize="0"/>
          <p:nvPr/>
        </p:nvPicPr>
        <p:blipFill rotWithShape="1">
          <a:blip r:embed="rId4">
            <a:alphaModFix/>
          </a:blip>
          <a:srcRect b="0" l="0" r="0" t="0"/>
          <a:stretch/>
        </p:blipFill>
        <p:spPr>
          <a:xfrm>
            <a:off x="4005750" y="2091996"/>
            <a:ext cx="4165951" cy="240053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grpSp>
        <p:nvGrpSpPr>
          <p:cNvPr id="1475" name="Google Shape;1475;p76"/>
          <p:cNvGrpSpPr/>
          <p:nvPr/>
        </p:nvGrpSpPr>
        <p:grpSpPr>
          <a:xfrm>
            <a:off x="8646558" y="223789"/>
            <a:ext cx="198687" cy="73527"/>
            <a:chOff x="0" y="-38100"/>
            <a:chExt cx="128243" cy="47458"/>
          </a:xfrm>
        </p:grpSpPr>
        <p:sp>
          <p:nvSpPr>
            <p:cNvPr id="1476" name="Google Shape;1476;p76"/>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1477" name="Google Shape;1477;p76"/>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78" name="Google Shape;1478;p76"/>
          <p:cNvGrpSpPr/>
          <p:nvPr/>
        </p:nvGrpSpPr>
        <p:grpSpPr>
          <a:xfrm>
            <a:off x="8646558" y="269840"/>
            <a:ext cx="198687" cy="73527"/>
            <a:chOff x="0" y="-38100"/>
            <a:chExt cx="128243" cy="47458"/>
          </a:xfrm>
        </p:grpSpPr>
        <p:sp>
          <p:nvSpPr>
            <p:cNvPr id="1479" name="Google Shape;1479;p76"/>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1480" name="Google Shape;1480;p76"/>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481" name="Google Shape;1481;p76"/>
          <p:cNvSpPr/>
          <p:nvPr/>
        </p:nvSpPr>
        <p:spPr>
          <a:xfrm>
            <a:off x="412915" y="395724"/>
            <a:ext cx="137214" cy="130010"/>
          </a:xfrm>
          <a:custGeom>
            <a:rect b="b" l="l" r="r" t="t"/>
            <a:pathLst>
              <a:path extrusionOk="0" h="260019" w="274427">
                <a:moveTo>
                  <a:pt x="0" y="0"/>
                </a:moveTo>
                <a:lnTo>
                  <a:pt x="274427" y="0"/>
                </a:lnTo>
                <a:lnTo>
                  <a:pt x="274427" y="260020"/>
                </a:lnTo>
                <a:lnTo>
                  <a:pt x="0" y="260020"/>
                </a:lnTo>
                <a:lnTo>
                  <a:pt x="0" y="0"/>
                </a:lnTo>
                <a:close/>
              </a:path>
            </a:pathLst>
          </a:custGeom>
          <a:blipFill rotWithShape="1">
            <a:blip r:embed="rId3">
              <a:alphaModFix/>
            </a:blip>
            <a:stretch>
              <a:fillRect b="0" l="0" r="0" t="0"/>
            </a:stretch>
          </a:blipFill>
          <a:ln>
            <a:noFill/>
          </a:ln>
        </p:spPr>
      </p:sp>
      <p:grpSp>
        <p:nvGrpSpPr>
          <p:cNvPr id="1482" name="Google Shape;1482;p76"/>
          <p:cNvGrpSpPr/>
          <p:nvPr/>
        </p:nvGrpSpPr>
        <p:grpSpPr>
          <a:xfrm>
            <a:off x="9088966" y="4226547"/>
            <a:ext cx="55243" cy="402651"/>
            <a:chOff x="0" y="-38100"/>
            <a:chExt cx="29100" cy="212100"/>
          </a:xfrm>
        </p:grpSpPr>
        <p:sp>
          <p:nvSpPr>
            <p:cNvPr id="1483" name="Google Shape;1483;p76"/>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1484" name="Google Shape;1484;p76"/>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485" name="Google Shape;1485;p76"/>
          <p:cNvSpPr txBox="1"/>
          <p:nvPr/>
        </p:nvSpPr>
        <p:spPr>
          <a:xfrm>
            <a:off x="707825" y="188750"/>
            <a:ext cx="48603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300">
                <a:solidFill>
                  <a:schemeClr val="dk1"/>
                </a:solidFill>
                <a:latin typeface="Calibri"/>
                <a:ea typeface="Calibri"/>
                <a:cs typeface="Calibri"/>
                <a:sym typeface="Calibri"/>
              </a:rPr>
              <a:t>Impact of Car Features</a:t>
            </a:r>
            <a:endParaRPr b="1" sz="2300">
              <a:solidFill>
                <a:schemeClr val="dk1"/>
              </a:solidFill>
              <a:latin typeface="Calibri"/>
              <a:ea typeface="Calibri"/>
              <a:cs typeface="Calibri"/>
              <a:sym typeface="Calibri"/>
            </a:endParaRPr>
          </a:p>
        </p:txBody>
      </p:sp>
      <p:grpSp>
        <p:nvGrpSpPr>
          <p:cNvPr id="1486" name="Google Shape;1486;p76"/>
          <p:cNvGrpSpPr/>
          <p:nvPr/>
        </p:nvGrpSpPr>
        <p:grpSpPr>
          <a:xfrm>
            <a:off x="844022" y="613174"/>
            <a:ext cx="1068054" cy="96259"/>
            <a:chOff x="0" y="-38100"/>
            <a:chExt cx="274578" cy="50700"/>
          </a:xfrm>
        </p:grpSpPr>
        <p:sp>
          <p:nvSpPr>
            <p:cNvPr id="1487" name="Google Shape;1487;p76"/>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88" name="Google Shape;1488;p76"/>
            <p:cNvSpPr txBox="1"/>
            <p:nvPr/>
          </p:nvSpPr>
          <p:spPr>
            <a:xfrm>
              <a:off x="0" y="-38100"/>
              <a:ext cx="274500" cy="5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489" name="Google Shape;1489;p76"/>
          <p:cNvGrpSpPr/>
          <p:nvPr/>
        </p:nvGrpSpPr>
        <p:grpSpPr>
          <a:xfrm>
            <a:off x="6063597" y="2684896"/>
            <a:ext cx="3080273" cy="2482093"/>
            <a:chOff x="5492000" y="2140675"/>
            <a:chExt cx="3652209" cy="2873125"/>
          </a:xfrm>
        </p:grpSpPr>
        <p:grpSp>
          <p:nvGrpSpPr>
            <p:cNvPr id="1490" name="Google Shape;1490;p76"/>
            <p:cNvGrpSpPr/>
            <p:nvPr/>
          </p:nvGrpSpPr>
          <p:grpSpPr>
            <a:xfrm>
              <a:off x="9088966" y="4226547"/>
              <a:ext cx="55243" cy="402651"/>
              <a:chOff x="0" y="-38100"/>
              <a:chExt cx="29100" cy="212100"/>
            </a:xfrm>
          </p:grpSpPr>
          <p:sp>
            <p:nvSpPr>
              <p:cNvPr id="1491" name="Google Shape;1491;p76"/>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1492" name="Google Shape;1492;p76"/>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493" name="Google Shape;1493;p76"/>
            <p:cNvSpPr/>
            <p:nvPr/>
          </p:nvSpPr>
          <p:spPr>
            <a:xfrm>
              <a:off x="8594600" y="2140675"/>
              <a:ext cx="342000" cy="28194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494" name="Google Shape;1494;p76"/>
            <p:cNvSpPr/>
            <p:nvPr/>
          </p:nvSpPr>
          <p:spPr>
            <a:xfrm>
              <a:off x="5492000" y="4730600"/>
              <a:ext cx="3432900" cy="2832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pic>
        <p:nvPicPr>
          <p:cNvPr id="1495" name="Google Shape;1495;p76"/>
          <p:cNvPicPr preferRelativeResize="0"/>
          <p:nvPr/>
        </p:nvPicPr>
        <p:blipFill rotWithShape="1">
          <a:blip r:embed="rId4">
            <a:alphaModFix/>
          </a:blip>
          <a:srcRect b="0" l="0" r="0" t="0"/>
          <a:stretch/>
        </p:blipFill>
        <p:spPr>
          <a:xfrm>
            <a:off x="4456325" y="1084063"/>
            <a:ext cx="4133208" cy="2479925"/>
          </a:xfrm>
          <a:prstGeom prst="rect">
            <a:avLst/>
          </a:prstGeom>
          <a:noFill/>
          <a:ln>
            <a:noFill/>
          </a:ln>
        </p:spPr>
      </p:pic>
      <p:sp>
        <p:nvSpPr>
          <p:cNvPr id="1496" name="Google Shape;1496;p76"/>
          <p:cNvSpPr txBox="1"/>
          <p:nvPr/>
        </p:nvSpPr>
        <p:spPr>
          <a:xfrm>
            <a:off x="613450" y="1238675"/>
            <a:ext cx="3208800" cy="248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0"/>
              </a:spcAft>
              <a:buClr>
                <a:schemeClr val="dk1"/>
              </a:buClr>
              <a:buSzPts val="1100"/>
              <a:buFont typeface="Arial"/>
              <a:buNone/>
            </a:pPr>
            <a:r>
              <a:rPr b="1" lang="en-GB" sz="1600">
                <a:solidFill>
                  <a:schemeClr val="dk1"/>
                </a:solidFill>
              </a:rPr>
              <a:t>Building the Dashboard:</a:t>
            </a:r>
            <a:endParaRPr b="1" sz="16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b="1" lang="en-GB" sz="1100">
                <a:solidFill>
                  <a:schemeClr val="dk1"/>
                </a:solidFill>
              </a:rPr>
              <a:t>Now for the Next portion of the Project, you need to create the Interactive Dashboard. </a:t>
            </a:r>
            <a:endParaRPr b="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GB" sz="1100">
                <a:solidFill>
                  <a:schemeClr val="dk1"/>
                </a:solidFill>
              </a:rPr>
              <a:t>Use filters and slicers to make the chart interactive. The client has requested these questions given below:</a:t>
            </a:r>
            <a:endParaRPr b="1" sz="1600">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grpSp>
        <p:nvGrpSpPr>
          <p:cNvPr id="1501" name="Google Shape;1501;p77"/>
          <p:cNvGrpSpPr/>
          <p:nvPr/>
        </p:nvGrpSpPr>
        <p:grpSpPr>
          <a:xfrm>
            <a:off x="8646558" y="223789"/>
            <a:ext cx="198687" cy="73527"/>
            <a:chOff x="0" y="-38100"/>
            <a:chExt cx="128243" cy="47458"/>
          </a:xfrm>
        </p:grpSpPr>
        <p:sp>
          <p:nvSpPr>
            <p:cNvPr id="1502" name="Google Shape;1502;p77"/>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1503" name="Google Shape;1503;p77"/>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04" name="Google Shape;1504;p77"/>
          <p:cNvGrpSpPr/>
          <p:nvPr/>
        </p:nvGrpSpPr>
        <p:grpSpPr>
          <a:xfrm>
            <a:off x="8646558" y="269840"/>
            <a:ext cx="198687" cy="73527"/>
            <a:chOff x="0" y="-38100"/>
            <a:chExt cx="128243" cy="47458"/>
          </a:xfrm>
        </p:grpSpPr>
        <p:sp>
          <p:nvSpPr>
            <p:cNvPr id="1505" name="Google Shape;1505;p77"/>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1506" name="Google Shape;1506;p77"/>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507" name="Google Shape;1507;p77"/>
          <p:cNvSpPr/>
          <p:nvPr/>
        </p:nvSpPr>
        <p:spPr>
          <a:xfrm>
            <a:off x="412915" y="395724"/>
            <a:ext cx="137214" cy="130010"/>
          </a:xfrm>
          <a:custGeom>
            <a:rect b="b" l="l" r="r" t="t"/>
            <a:pathLst>
              <a:path extrusionOk="0" h="260019" w="274427">
                <a:moveTo>
                  <a:pt x="0" y="0"/>
                </a:moveTo>
                <a:lnTo>
                  <a:pt x="274427" y="0"/>
                </a:lnTo>
                <a:lnTo>
                  <a:pt x="274427" y="260020"/>
                </a:lnTo>
                <a:lnTo>
                  <a:pt x="0" y="260020"/>
                </a:lnTo>
                <a:lnTo>
                  <a:pt x="0" y="0"/>
                </a:lnTo>
                <a:close/>
              </a:path>
            </a:pathLst>
          </a:custGeom>
          <a:blipFill rotWithShape="1">
            <a:blip r:embed="rId3">
              <a:alphaModFix/>
            </a:blip>
            <a:stretch>
              <a:fillRect b="0" l="0" r="0" t="0"/>
            </a:stretch>
          </a:blipFill>
          <a:ln>
            <a:noFill/>
          </a:ln>
        </p:spPr>
      </p:sp>
      <p:grpSp>
        <p:nvGrpSpPr>
          <p:cNvPr id="1508" name="Google Shape;1508;p77"/>
          <p:cNvGrpSpPr/>
          <p:nvPr/>
        </p:nvGrpSpPr>
        <p:grpSpPr>
          <a:xfrm>
            <a:off x="9088966" y="4226547"/>
            <a:ext cx="55243" cy="402651"/>
            <a:chOff x="0" y="-38100"/>
            <a:chExt cx="29100" cy="212100"/>
          </a:xfrm>
        </p:grpSpPr>
        <p:sp>
          <p:nvSpPr>
            <p:cNvPr id="1509" name="Google Shape;1509;p77"/>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1510" name="Google Shape;1510;p77"/>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511" name="Google Shape;1511;p77"/>
          <p:cNvSpPr txBox="1"/>
          <p:nvPr/>
        </p:nvSpPr>
        <p:spPr>
          <a:xfrm>
            <a:off x="625250" y="-69912"/>
            <a:ext cx="48603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300">
                <a:solidFill>
                  <a:schemeClr val="dk1"/>
                </a:solidFill>
                <a:latin typeface="Calibri"/>
                <a:ea typeface="Calibri"/>
                <a:cs typeface="Calibri"/>
                <a:sym typeface="Calibri"/>
              </a:rPr>
              <a:t>Impact of Car Features</a:t>
            </a:r>
            <a:endParaRPr b="1" sz="2300">
              <a:solidFill>
                <a:schemeClr val="dk1"/>
              </a:solidFill>
              <a:latin typeface="Calibri"/>
              <a:ea typeface="Calibri"/>
              <a:cs typeface="Calibri"/>
              <a:sym typeface="Calibri"/>
            </a:endParaRPr>
          </a:p>
        </p:txBody>
      </p:sp>
      <p:grpSp>
        <p:nvGrpSpPr>
          <p:cNvPr id="1512" name="Google Shape;1512;p77"/>
          <p:cNvGrpSpPr/>
          <p:nvPr/>
        </p:nvGrpSpPr>
        <p:grpSpPr>
          <a:xfrm>
            <a:off x="844022" y="613174"/>
            <a:ext cx="1068054" cy="96259"/>
            <a:chOff x="0" y="-38100"/>
            <a:chExt cx="274578" cy="50700"/>
          </a:xfrm>
        </p:grpSpPr>
        <p:sp>
          <p:nvSpPr>
            <p:cNvPr id="1513" name="Google Shape;1513;p77"/>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14" name="Google Shape;1514;p77"/>
            <p:cNvSpPr txBox="1"/>
            <p:nvPr/>
          </p:nvSpPr>
          <p:spPr>
            <a:xfrm>
              <a:off x="0" y="-38100"/>
              <a:ext cx="274500" cy="5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15" name="Google Shape;1515;p77"/>
          <p:cNvGrpSpPr/>
          <p:nvPr/>
        </p:nvGrpSpPr>
        <p:grpSpPr>
          <a:xfrm>
            <a:off x="6063597" y="2684896"/>
            <a:ext cx="3080273" cy="2482093"/>
            <a:chOff x="5492000" y="2140675"/>
            <a:chExt cx="3652209" cy="2873125"/>
          </a:xfrm>
        </p:grpSpPr>
        <p:grpSp>
          <p:nvGrpSpPr>
            <p:cNvPr id="1516" name="Google Shape;1516;p77"/>
            <p:cNvGrpSpPr/>
            <p:nvPr/>
          </p:nvGrpSpPr>
          <p:grpSpPr>
            <a:xfrm>
              <a:off x="9088966" y="4226547"/>
              <a:ext cx="55243" cy="402651"/>
              <a:chOff x="0" y="-38100"/>
              <a:chExt cx="29100" cy="212100"/>
            </a:xfrm>
          </p:grpSpPr>
          <p:sp>
            <p:nvSpPr>
              <p:cNvPr id="1517" name="Google Shape;1517;p77"/>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1518" name="Google Shape;1518;p77"/>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519" name="Google Shape;1519;p77"/>
            <p:cNvSpPr/>
            <p:nvPr/>
          </p:nvSpPr>
          <p:spPr>
            <a:xfrm>
              <a:off x="8594600" y="2140675"/>
              <a:ext cx="342000" cy="28194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520" name="Google Shape;1520;p77"/>
            <p:cNvSpPr/>
            <p:nvPr/>
          </p:nvSpPr>
          <p:spPr>
            <a:xfrm>
              <a:off x="5492000" y="4730600"/>
              <a:ext cx="3432900" cy="2832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pic>
        <p:nvPicPr>
          <p:cNvPr id="1521" name="Google Shape;1521;p77"/>
          <p:cNvPicPr preferRelativeResize="0"/>
          <p:nvPr/>
        </p:nvPicPr>
        <p:blipFill rotWithShape="1">
          <a:blip r:embed="rId4">
            <a:alphaModFix/>
          </a:blip>
          <a:srcRect b="0" l="0" r="0" t="0"/>
          <a:stretch/>
        </p:blipFill>
        <p:spPr>
          <a:xfrm>
            <a:off x="283725" y="461100"/>
            <a:ext cx="3715476" cy="2232126"/>
          </a:xfrm>
          <a:prstGeom prst="rect">
            <a:avLst/>
          </a:prstGeom>
          <a:noFill/>
          <a:ln>
            <a:noFill/>
          </a:ln>
        </p:spPr>
      </p:pic>
      <p:pic>
        <p:nvPicPr>
          <p:cNvPr id="1522" name="Google Shape;1522;p77"/>
          <p:cNvPicPr preferRelativeResize="0"/>
          <p:nvPr/>
        </p:nvPicPr>
        <p:blipFill rotWithShape="1">
          <a:blip r:embed="rId5">
            <a:alphaModFix/>
          </a:blip>
          <a:srcRect b="0" l="0" r="0" t="0"/>
          <a:stretch/>
        </p:blipFill>
        <p:spPr>
          <a:xfrm>
            <a:off x="4341300" y="496300"/>
            <a:ext cx="4282324" cy="2161725"/>
          </a:xfrm>
          <a:prstGeom prst="rect">
            <a:avLst/>
          </a:prstGeom>
          <a:noFill/>
          <a:ln>
            <a:noFill/>
          </a:ln>
        </p:spPr>
      </p:pic>
      <p:pic>
        <p:nvPicPr>
          <p:cNvPr id="1523" name="Google Shape;1523;p77"/>
          <p:cNvPicPr preferRelativeResize="0"/>
          <p:nvPr/>
        </p:nvPicPr>
        <p:blipFill rotWithShape="1">
          <a:blip r:embed="rId6">
            <a:alphaModFix/>
          </a:blip>
          <a:srcRect b="0" l="0" r="0" t="0"/>
          <a:stretch/>
        </p:blipFill>
        <p:spPr>
          <a:xfrm>
            <a:off x="196675" y="2873300"/>
            <a:ext cx="2870550" cy="1841050"/>
          </a:xfrm>
          <a:prstGeom prst="rect">
            <a:avLst/>
          </a:prstGeom>
          <a:noFill/>
          <a:ln>
            <a:noFill/>
          </a:ln>
        </p:spPr>
      </p:pic>
      <p:pic>
        <p:nvPicPr>
          <p:cNvPr id="1524" name="Google Shape;1524;p77"/>
          <p:cNvPicPr preferRelativeResize="0"/>
          <p:nvPr/>
        </p:nvPicPr>
        <p:blipFill rotWithShape="1">
          <a:blip r:embed="rId7">
            <a:alphaModFix/>
          </a:blip>
          <a:srcRect b="0" l="0" r="0" t="0"/>
          <a:stretch/>
        </p:blipFill>
        <p:spPr>
          <a:xfrm>
            <a:off x="3232375" y="2873300"/>
            <a:ext cx="2769200" cy="1841050"/>
          </a:xfrm>
          <a:prstGeom prst="rect">
            <a:avLst/>
          </a:prstGeom>
          <a:noFill/>
          <a:ln>
            <a:noFill/>
          </a:ln>
        </p:spPr>
      </p:pic>
      <p:pic>
        <p:nvPicPr>
          <p:cNvPr id="1525" name="Google Shape;1525;p77"/>
          <p:cNvPicPr preferRelativeResize="0"/>
          <p:nvPr/>
        </p:nvPicPr>
        <p:blipFill rotWithShape="1">
          <a:blip r:embed="rId8">
            <a:alphaModFix/>
          </a:blip>
          <a:srcRect b="0" l="0" r="0" t="0"/>
          <a:stretch/>
        </p:blipFill>
        <p:spPr>
          <a:xfrm>
            <a:off x="6146250" y="2873300"/>
            <a:ext cx="2693324" cy="18410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grpSp>
        <p:nvGrpSpPr>
          <p:cNvPr id="1530" name="Google Shape;1530;p78"/>
          <p:cNvGrpSpPr/>
          <p:nvPr/>
        </p:nvGrpSpPr>
        <p:grpSpPr>
          <a:xfrm>
            <a:off x="8646558" y="223789"/>
            <a:ext cx="198687" cy="73527"/>
            <a:chOff x="0" y="-38100"/>
            <a:chExt cx="128243" cy="47458"/>
          </a:xfrm>
        </p:grpSpPr>
        <p:sp>
          <p:nvSpPr>
            <p:cNvPr id="1531" name="Google Shape;1531;p78"/>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1532" name="Google Shape;1532;p78"/>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33" name="Google Shape;1533;p78"/>
          <p:cNvGrpSpPr/>
          <p:nvPr/>
        </p:nvGrpSpPr>
        <p:grpSpPr>
          <a:xfrm>
            <a:off x="8646558" y="269840"/>
            <a:ext cx="198687" cy="73527"/>
            <a:chOff x="0" y="-38100"/>
            <a:chExt cx="128243" cy="47458"/>
          </a:xfrm>
        </p:grpSpPr>
        <p:sp>
          <p:nvSpPr>
            <p:cNvPr id="1534" name="Google Shape;1534;p78"/>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1535" name="Google Shape;1535;p78"/>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536" name="Google Shape;1536;p78"/>
          <p:cNvSpPr/>
          <p:nvPr/>
        </p:nvSpPr>
        <p:spPr>
          <a:xfrm>
            <a:off x="412915" y="395724"/>
            <a:ext cx="137214" cy="130010"/>
          </a:xfrm>
          <a:custGeom>
            <a:rect b="b" l="l" r="r" t="t"/>
            <a:pathLst>
              <a:path extrusionOk="0" h="260019" w="274427">
                <a:moveTo>
                  <a:pt x="0" y="0"/>
                </a:moveTo>
                <a:lnTo>
                  <a:pt x="274427" y="0"/>
                </a:lnTo>
                <a:lnTo>
                  <a:pt x="274427" y="260020"/>
                </a:lnTo>
                <a:lnTo>
                  <a:pt x="0" y="260020"/>
                </a:lnTo>
                <a:lnTo>
                  <a:pt x="0" y="0"/>
                </a:lnTo>
                <a:close/>
              </a:path>
            </a:pathLst>
          </a:custGeom>
          <a:blipFill rotWithShape="1">
            <a:blip r:embed="rId3">
              <a:alphaModFix/>
            </a:blip>
            <a:stretch>
              <a:fillRect b="0" l="0" r="0" t="0"/>
            </a:stretch>
          </a:blipFill>
          <a:ln>
            <a:noFill/>
          </a:ln>
        </p:spPr>
      </p:sp>
      <p:grpSp>
        <p:nvGrpSpPr>
          <p:cNvPr id="1537" name="Google Shape;1537;p78"/>
          <p:cNvGrpSpPr/>
          <p:nvPr/>
        </p:nvGrpSpPr>
        <p:grpSpPr>
          <a:xfrm>
            <a:off x="9088966" y="4226547"/>
            <a:ext cx="55243" cy="402651"/>
            <a:chOff x="0" y="-38100"/>
            <a:chExt cx="29100" cy="212100"/>
          </a:xfrm>
        </p:grpSpPr>
        <p:sp>
          <p:nvSpPr>
            <p:cNvPr id="1538" name="Google Shape;1538;p78"/>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1539" name="Google Shape;1539;p78"/>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540" name="Google Shape;1540;p78"/>
          <p:cNvSpPr txBox="1"/>
          <p:nvPr/>
        </p:nvSpPr>
        <p:spPr>
          <a:xfrm>
            <a:off x="707825" y="188750"/>
            <a:ext cx="48603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300">
                <a:solidFill>
                  <a:schemeClr val="dk1"/>
                </a:solidFill>
                <a:latin typeface="Calibri"/>
                <a:ea typeface="Calibri"/>
                <a:cs typeface="Calibri"/>
                <a:sym typeface="Calibri"/>
              </a:rPr>
              <a:t>Impact of Car Features</a:t>
            </a:r>
            <a:endParaRPr b="1" sz="2300">
              <a:solidFill>
                <a:schemeClr val="dk1"/>
              </a:solidFill>
              <a:latin typeface="Calibri"/>
              <a:ea typeface="Calibri"/>
              <a:cs typeface="Calibri"/>
              <a:sym typeface="Calibri"/>
            </a:endParaRPr>
          </a:p>
        </p:txBody>
      </p:sp>
      <p:sp>
        <p:nvSpPr>
          <p:cNvPr id="1541" name="Google Shape;1541;p78"/>
          <p:cNvSpPr txBox="1"/>
          <p:nvPr/>
        </p:nvSpPr>
        <p:spPr>
          <a:xfrm>
            <a:off x="483675" y="755975"/>
            <a:ext cx="7172700" cy="29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1"/>
                </a:solidFill>
                <a:latin typeface="Calibri"/>
                <a:ea typeface="Calibri"/>
                <a:cs typeface="Calibri"/>
                <a:sym typeface="Calibri"/>
              </a:rPr>
              <a:t>Conclusion :</a:t>
            </a:r>
            <a:endParaRPr b="1" sz="1800">
              <a:solidFill>
                <a:schemeClr val="dk1"/>
              </a:solidFill>
              <a:latin typeface="Calibri"/>
              <a:ea typeface="Calibri"/>
              <a:cs typeface="Calibri"/>
              <a:sym typeface="Calibri"/>
            </a:endParaRPr>
          </a:p>
          <a:p>
            <a:pPr indent="-298450" lvl="0" marL="457200" rtl="0" algn="l">
              <a:spcBef>
                <a:spcPts val="1400"/>
              </a:spcBef>
              <a:spcAft>
                <a:spcPts val="0"/>
              </a:spcAft>
              <a:buClr>
                <a:schemeClr val="dk1"/>
              </a:buClr>
              <a:buSzPts val="1100"/>
              <a:buChar char="●"/>
            </a:pPr>
            <a:r>
              <a:rPr lang="en-GB" sz="1500">
                <a:solidFill>
                  <a:srgbClr val="242424"/>
                </a:solidFill>
                <a:latin typeface="DM Sans"/>
                <a:ea typeface="DM Sans"/>
                <a:cs typeface="DM Sans"/>
                <a:sym typeface="DM Sans"/>
              </a:rPr>
              <a:t>T</a:t>
            </a:r>
            <a:r>
              <a:rPr lang="en-GB" sz="1100">
                <a:solidFill>
                  <a:srgbClr val="242424"/>
                </a:solidFill>
                <a:latin typeface="DM Sans"/>
                <a:ea typeface="DM Sans"/>
                <a:cs typeface="DM Sans"/>
                <a:sym typeface="DM Sans"/>
              </a:rPr>
              <a:t>hrough this project, I was able to understand the importance of </a:t>
            </a:r>
            <a:r>
              <a:rPr b="1" lang="en-GB" sz="1100">
                <a:solidFill>
                  <a:srgbClr val="242424"/>
                </a:solidFill>
                <a:latin typeface="DM Sans"/>
                <a:ea typeface="DM Sans"/>
                <a:cs typeface="DM Sans"/>
                <a:sym typeface="DM Sans"/>
              </a:rPr>
              <a:t>Data Analytics </a:t>
            </a:r>
            <a:r>
              <a:rPr lang="en-GB" sz="1100">
                <a:solidFill>
                  <a:srgbClr val="242424"/>
                </a:solidFill>
                <a:latin typeface="DM Sans"/>
                <a:ea typeface="DM Sans"/>
                <a:cs typeface="DM Sans"/>
                <a:sym typeface="DM Sans"/>
              </a:rPr>
              <a:t>in </a:t>
            </a:r>
            <a:r>
              <a:rPr b="1" lang="en-GB" sz="1100">
                <a:solidFill>
                  <a:srgbClr val="242424"/>
                </a:solidFill>
                <a:latin typeface="DM Sans"/>
                <a:ea typeface="DM Sans"/>
                <a:cs typeface="DM Sans"/>
                <a:sym typeface="DM Sans"/>
              </a:rPr>
              <a:t>Car Feature Analysis </a:t>
            </a:r>
            <a:r>
              <a:rPr lang="en-GB" sz="1100">
                <a:solidFill>
                  <a:srgbClr val="242424"/>
                </a:solidFill>
                <a:latin typeface="DM Sans"/>
                <a:ea typeface="DM Sans"/>
                <a:cs typeface="DM Sans"/>
                <a:sym typeface="DM Sans"/>
              </a:rPr>
              <a:t>as it provides valuable insights which helps in making </a:t>
            </a:r>
            <a:r>
              <a:rPr b="1" lang="en-GB" sz="1100">
                <a:solidFill>
                  <a:srgbClr val="242424"/>
                </a:solidFill>
                <a:latin typeface="DM Sans"/>
                <a:ea typeface="DM Sans"/>
                <a:cs typeface="DM Sans"/>
                <a:sym typeface="DM Sans"/>
              </a:rPr>
              <a:t>Data-Driven Decisions</a:t>
            </a:r>
            <a:r>
              <a:rPr lang="en-GB" sz="1100">
                <a:solidFill>
                  <a:srgbClr val="242424"/>
                </a:solidFill>
                <a:latin typeface="DM Sans"/>
                <a:ea typeface="DM Sans"/>
                <a:cs typeface="DM Sans"/>
                <a:sym typeface="DM Sans"/>
              </a:rPr>
              <a:t>.</a:t>
            </a:r>
            <a:endParaRPr sz="1100">
              <a:solidFill>
                <a:srgbClr val="242424"/>
              </a:solidFill>
              <a:latin typeface="DM Sans"/>
              <a:ea typeface="DM Sans"/>
              <a:cs typeface="DM Sans"/>
              <a:sym typeface="DM Sans"/>
            </a:endParaRPr>
          </a:p>
          <a:p>
            <a:pPr indent="0" lvl="0" marL="0" rtl="0" algn="l">
              <a:lnSpc>
                <a:spcPct val="115000"/>
              </a:lnSpc>
              <a:spcBef>
                <a:spcPts val="0"/>
              </a:spcBef>
              <a:spcAft>
                <a:spcPts val="0"/>
              </a:spcAft>
              <a:buNone/>
            </a:pPr>
            <a:r>
              <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In </a:t>
            </a:r>
            <a:r>
              <a:rPr lang="en-GB" sz="1100">
                <a:solidFill>
                  <a:schemeClr val="dk1"/>
                </a:solidFill>
                <a:latin typeface="DM Sans"/>
                <a:ea typeface="DM Sans"/>
                <a:cs typeface="DM Sans"/>
                <a:sym typeface="DM Sans"/>
              </a:rPr>
              <a:t>this project I was able to get insights like which features effects Car Price, relationship between Engine Cylinders and it’s fuel efficiency etc. I also got experience in Data Preprocessing like Data Cleaning, handling Outliers, Feature Engineering etc. in this project which can be </a:t>
            </a:r>
            <a:r>
              <a:rPr b="1" lang="en-GB" sz="1100">
                <a:solidFill>
                  <a:schemeClr val="dk1"/>
                </a:solidFill>
                <a:latin typeface="DM Sans"/>
                <a:ea typeface="DM Sans"/>
                <a:cs typeface="DM Sans"/>
                <a:sym typeface="DM Sans"/>
              </a:rPr>
              <a:t>communicated</a:t>
            </a:r>
            <a:r>
              <a:rPr lang="en-GB" sz="1100">
                <a:solidFill>
                  <a:schemeClr val="dk1"/>
                </a:solidFill>
                <a:latin typeface="DM Sans"/>
                <a:ea typeface="DM Sans"/>
                <a:cs typeface="DM Sans"/>
                <a:sym typeface="DM Sans"/>
              </a:rPr>
              <a:t> to relevant stakeholders as per the requirements.</a:t>
            </a:r>
            <a:endParaRPr sz="1100">
              <a:solidFill>
                <a:schemeClr val="dk1"/>
              </a:solidFill>
              <a:latin typeface="DM Sans"/>
              <a:ea typeface="DM Sans"/>
              <a:cs typeface="DM Sans"/>
              <a:sym typeface="DM Sans"/>
            </a:endParaRPr>
          </a:p>
          <a:p>
            <a:pPr indent="0" lvl="0" marL="45720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600"/>
              <a:buFont typeface="Arial"/>
              <a:buNone/>
            </a:pPr>
            <a:r>
              <a:rPr lang="en-GB" sz="1600">
                <a:solidFill>
                  <a:schemeClr val="dk1"/>
                </a:solidFill>
                <a:latin typeface="Calibri"/>
                <a:ea typeface="Calibri"/>
                <a:cs typeface="Calibri"/>
                <a:sym typeface="Calibri"/>
              </a:rPr>
              <a:t>                           </a:t>
            </a:r>
            <a:endParaRPr sz="1300">
              <a:solidFill>
                <a:schemeClr val="dk1"/>
              </a:solidFill>
              <a:latin typeface="Calibri"/>
              <a:ea typeface="Calibri"/>
              <a:cs typeface="Calibri"/>
              <a:sym typeface="Calibri"/>
            </a:endParaRPr>
          </a:p>
          <a:p>
            <a:pPr indent="0" lvl="0" marL="0" rtl="0" algn="l">
              <a:spcBef>
                <a:spcPts val="0"/>
              </a:spcBef>
              <a:spcAft>
                <a:spcPts val="0"/>
              </a:spcAft>
              <a:buNone/>
            </a:pPr>
            <a:r>
              <a:t/>
            </a:r>
            <a:endParaRPr b="1" sz="1800">
              <a:solidFill>
                <a:schemeClr val="dk1"/>
              </a:solidFill>
              <a:latin typeface="Calibri"/>
              <a:ea typeface="Calibri"/>
              <a:cs typeface="Calibri"/>
              <a:sym typeface="Calibri"/>
            </a:endParaRPr>
          </a:p>
        </p:txBody>
      </p:sp>
      <p:grpSp>
        <p:nvGrpSpPr>
          <p:cNvPr id="1542" name="Google Shape;1542;p78"/>
          <p:cNvGrpSpPr/>
          <p:nvPr/>
        </p:nvGrpSpPr>
        <p:grpSpPr>
          <a:xfrm>
            <a:off x="844022" y="613174"/>
            <a:ext cx="1068054" cy="96259"/>
            <a:chOff x="0" y="-38100"/>
            <a:chExt cx="274578" cy="50700"/>
          </a:xfrm>
        </p:grpSpPr>
        <p:sp>
          <p:nvSpPr>
            <p:cNvPr id="1543" name="Google Shape;1543;p78"/>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44" name="Google Shape;1544;p78"/>
            <p:cNvSpPr txBox="1"/>
            <p:nvPr/>
          </p:nvSpPr>
          <p:spPr>
            <a:xfrm>
              <a:off x="0" y="-38100"/>
              <a:ext cx="274500" cy="5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45" name="Google Shape;1545;p78"/>
          <p:cNvGrpSpPr/>
          <p:nvPr/>
        </p:nvGrpSpPr>
        <p:grpSpPr>
          <a:xfrm>
            <a:off x="6063597" y="2684896"/>
            <a:ext cx="3080273" cy="2482093"/>
            <a:chOff x="5492000" y="2140675"/>
            <a:chExt cx="3652209" cy="2873125"/>
          </a:xfrm>
        </p:grpSpPr>
        <p:grpSp>
          <p:nvGrpSpPr>
            <p:cNvPr id="1546" name="Google Shape;1546;p78"/>
            <p:cNvGrpSpPr/>
            <p:nvPr/>
          </p:nvGrpSpPr>
          <p:grpSpPr>
            <a:xfrm>
              <a:off x="9088966" y="4226547"/>
              <a:ext cx="55243" cy="402651"/>
              <a:chOff x="0" y="-38100"/>
              <a:chExt cx="29100" cy="212100"/>
            </a:xfrm>
          </p:grpSpPr>
          <p:sp>
            <p:nvSpPr>
              <p:cNvPr id="1547" name="Google Shape;1547;p78"/>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1548" name="Google Shape;1548;p78"/>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549" name="Google Shape;1549;p78"/>
            <p:cNvSpPr/>
            <p:nvPr/>
          </p:nvSpPr>
          <p:spPr>
            <a:xfrm>
              <a:off x="8594600" y="2140675"/>
              <a:ext cx="342000" cy="28194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550" name="Google Shape;1550;p78"/>
            <p:cNvSpPr/>
            <p:nvPr/>
          </p:nvSpPr>
          <p:spPr>
            <a:xfrm>
              <a:off x="5492000" y="4730600"/>
              <a:ext cx="3432900" cy="2832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4" name="Shape 1554"/>
        <p:cNvGrpSpPr/>
        <p:nvPr/>
      </p:nvGrpSpPr>
      <p:grpSpPr>
        <a:xfrm>
          <a:off x="0" y="0"/>
          <a:ext cx="0" cy="0"/>
          <a:chOff x="0" y="0"/>
          <a:chExt cx="0" cy="0"/>
        </a:xfrm>
      </p:grpSpPr>
      <p:grpSp>
        <p:nvGrpSpPr>
          <p:cNvPr id="1555" name="Google Shape;1555;p79"/>
          <p:cNvGrpSpPr/>
          <p:nvPr/>
        </p:nvGrpSpPr>
        <p:grpSpPr>
          <a:xfrm>
            <a:off x="8646558" y="223789"/>
            <a:ext cx="198687" cy="73527"/>
            <a:chOff x="0" y="-38100"/>
            <a:chExt cx="128243" cy="47458"/>
          </a:xfrm>
        </p:grpSpPr>
        <p:sp>
          <p:nvSpPr>
            <p:cNvPr id="1556" name="Google Shape;1556;p79"/>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1557" name="Google Shape;1557;p79"/>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58" name="Google Shape;1558;p79"/>
          <p:cNvGrpSpPr/>
          <p:nvPr/>
        </p:nvGrpSpPr>
        <p:grpSpPr>
          <a:xfrm>
            <a:off x="8646558" y="269840"/>
            <a:ext cx="198687" cy="73527"/>
            <a:chOff x="0" y="-38100"/>
            <a:chExt cx="128243" cy="47458"/>
          </a:xfrm>
        </p:grpSpPr>
        <p:sp>
          <p:nvSpPr>
            <p:cNvPr id="1559" name="Google Shape;1559;p79"/>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1560" name="Google Shape;1560;p79"/>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561" name="Google Shape;1561;p79"/>
          <p:cNvSpPr/>
          <p:nvPr/>
        </p:nvSpPr>
        <p:spPr>
          <a:xfrm>
            <a:off x="412915" y="395724"/>
            <a:ext cx="137214" cy="130010"/>
          </a:xfrm>
          <a:custGeom>
            <a:rect b="b" l="l" r="r" t="t"/>
            <a:pathLst>
              <a:path extrusionOk="0" h="260019" w="274427">
                <a:moveTo>
                  <a:pt x="0" y="0"/>
                </a:moveTo>
                <a:lnTo>
                  <a:pt x="274427" y="0"/>
                </a:lnTo>
                <a:lnTo>
                  <a:pt x="274427" y="260020"/>
                </a:lnTo>
                <a:lnTo>
                  <a:pt x="0" y="260020"/>
                </a:lnTo>
                <a:lnTo>
                  <a:pt x="0" y="0"/>
                </a:lnTo>
                <a:close/>
              </a:path>
            </a:pathLst>
          </a:custGeom>
          <a:blipFill rotWithShape="1">
            <a:blip r:embed="rId3">
              <a:alphaModFix/>
            </a:blip>
            <a:stretch>
              <a:fillRect b="0" l="0" r="0" t="0"/>
            </a:stretch>
          </a:blipFill>
          <a:ln>
            <a:noFill/>
          </a:ln>
        </p:spPr>
      </p:sp>
      <p:grpSp>
        <p:nvGrpSpPr>
          <p:cNvPr id="1562" name="Google Shape;1562;p79"/>
          <p:cNvGrpSpPr/>
          <p:nvPr/>
        </p:nvGrpSpPr>
        <p:grpSpPr>
          <a:xfrm>
            <a:off x="9088966" y="4226547"/>
            <a:ext cx="55243" cy="402651"/>
            <a:chOff x="0" y="-38100"/>
            <a:chExt cx="29100" cy="212100"/>
          </a:xfrm>
        </p:grpSpPr>
        <p:sp>
          <p:nvSpPr>
            <p:cNvPr id="1563" name="Google Shape;1563;p79"/>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1564" name="Google Shape;1564;p79"/>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565" name="Google Shape;1565;p79"/>
          <p:cNvSpPr txBox="1"/>
          <p:nvPr/>
        </p:nvSpPr>
        <p:spPr>
          <a:xfrm>
            <a:off x="707825" y="188750"/>
            <a:ext cx="48603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300">
                <a:solidFill>
                  <a:schemeClr val="dk1"/>
                </a:solidFill>
                <a:latin typeface="Calibri"/>
                <a:ea typeface="Calibri"/>
                <a:cs typeface="Calibri"/>
                <a:sym typeface="Calibri"/>
              </a:rPr>
              <a:t>ABC Call Trend Analysis</a:t>
            </a:r>
            <a:endParaRPr b="1" sz="2300">
              <a:solidFill>
                <a:schemeClr val="dk1"/>
              </a:solidFill>
              <a:latin typeface="Calibri"/>
              <a:ea typeface="Calibri"/>
              <a:cs typeface="Calibri"/>
              <a:sym typeface="Calibri"/>
            </a:endParaRPr>
          </a:p>
        </p:txBody>
      </p:sp>
      <p:sp>
        <p:nvSpPr>
          <p:cNvPr id="1566" name="Google Shape;1566;p79"/>
          <p:cNvSpPr txBox="1"/>
          <p:nvPr/>
        </p:nvSpPr>
        <p:spPr>
          <a:xfrm>
            <a:off x="483675" y="755975"/>
            <a:ext cx="6523800" cy="29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1"/>
                </a:solidFill>
                <a:latin typeface="Calibri"/>
                <a:ea typeface="Calibri"/>
                <a:cs typeface="Calibri"/>
                <a:sym typeface="Calibri"/>
              </a:rPr>
              <a:t>Project Description</a:t>
            </a:r>
            <a:r>
              <a:rPr b="1" lang="en-GB" sz="1800">
                <a:solidFill>
                  <a:schemeClr val="dk1"/>
                </a:solidFill>
                <a:latin typeface="Calibri"/>
                <a:ea typeface="Calibri"/>
                <a:cs typeface="Calibri"/>
                <a:sym typeface="Calibri"/>
              </a:rPr>
              <a:t> :</a:t>
            </a:r>
            <a:endParaRPr b="1" sz="1800">
              <a:solidFill>
                <a:schemeClr val="dk1"/>
              </a:solidFill>
              <a:latin typeface="Calibri"/>
              <a:ea typeface="Calibri"/>
              <a:cs typeface="Calibri"/>
              <a:sym typeface="Calibri"/>
            </a:endParaRPr>
          </a:p>
          <a:p>
            <a:pPr indent="-301625" lvl="0" marL="457200" rtl="0" algn="l">
              <a:spcBef>
                <a:spcPts val="0"/>
              </a:spcBef>
              <a:spcAft>
                <a:spcPts val="0"/>
              </a:spcAft>
              <a:buClr>
                <a:schemeClr val="dk1"/>
              </a:buClr>
              <a:buSzPts val="1150"/>
              <a:buChar char="●"/>
            </a:pPr>
            <a:r>
              <a:rPr lang="en-GB" sz="1150">
                <a:solidFill>
                  <a:schemeClr val="dk1"/>
                </a:solidFill>
              </a:rPr>
              <a:t>A Customer Experience (CX) team plays a crucial role in a company. They analyze customer feedback and data, derive insights from it, and share these insights with the rest of the organization. This team is responsible for a wide range of tasks, including managing customer experience programs, handling internal communications, mapping customer journeys, and managing customer data, among others.</a:t>
            </a:r>
            <a:endParaRPr sz="1150">
              <a:solidFill>
                <a:schemeClr val="dk1"/>
              </a:solidFill>
            </a:endParaRPr>
          </a:p>
          <a:p>
            <a:pPr indent="0" lvl="0" marL="0" rtl="0" algn="l">
              <a:spcBef>
                <a:spcPts val="0"/>
              </a:spcBef>
              <a:spcAft>
                <a:spcPts val="0"/>
              </a:spcAft>
              <a:buClr>
                <a:schemeClr val="dk1"/>
              </a:buClr>
              <a:buSzPts val="1100"/>
              <a:buFont typeface="Arial"/>
              <a:buNone/>
            </a:pPr>
            <a:r>
              <a:t/>
            </a:r>
            <a:endParaRPr sz="1150">
              <a:solidFill>
                <a:schemeClr val="dk1"/>
              </a:solidFill>
            </a:endParaRPr>
          </a:p>
          <a:p>
            <a:pPr indent="-301625" lvl="0" marL="457200" rtl="0" algn="l">
              <a:lnSpc>
                <a:spcPct val="115000"/>
              </a:lnSpc>
              <a:spcBef>
                <a:spcPts val="0"/>
              </a:spcBef>
              <a:spcAft>
                <a:spcPts val="0"/>
              </a:spcAft>
              <a:buClr>
                <a:schemeClr val="dk1"/>
              </a:buClr>
              <a:buSzPts val="1150"/>
              <a:buChar char="●"/>
            </a:pPr>
            <a:r>
              <a:rPr lang="en-GB" sz="1150">
                <a:solidFill>
                  <a:schemeClr val="dk1"/>
                </a:solidFill>
              </a:rPr>
              <a:t>In the current era, several AI-powered tools are being used to enhance customer experience. These include Interactive Voice Response (IVR), Robotic Process Automation (RPA), Predictive Analytics, and Intelligent Routing.</a:t>
            </a:r>
            <a:endParaRPr sz="1150">
              <a:solidFill>
                <a:schemeClr val="dk1"/>
              </a:solidFill>
            </a:endParaRPr>
          </a:p>
          <a:p>
            <a:pPr indent="0" lvl="0" marL="457200" rtl="0" algn="l">
              <a:lnSpc>
                <a:spcPct val="115000"/>
              </a:lnSpc>
              <a:spcBef>
                <a:spcPts val="0"/>
              </a:spcBef>
              <a:spcAft>
                <a:spcPts val="0"/>
              </a:spcAft>
              <a:buClr>
                <a:schemeClr val="dk1"/>
              </a:buClr>
              <a:buSzPts val="1100"/>
              <a:buFont typeface="Arial"/>
              <a:buNone/>
            </a:pPr>
            <a:r>
              <a:t/>
            </a:r>
            <a:endParaRPr sz="1150">
              <a:solidFill>
                <a:schemeClr val="dk1"/>
              </a:solidFill>
            </a:endParaRPr>
          </a:p>
          <a:p>
            <a:pPr indent="-301625" lvl="0" marL="457200" rtl="0" algn="l">
              <a:lnSpc>
                <a:spcPct val="115000"/>
              </a:lnSpc>
              <a:spcBef>
                <a:spcPts val="0"/>
              </a:spcBef>
              <a:spcAft>
                <a:spcPts val="0"/>
              </a:spcAft>
              <a:buClr>
                <a:schemeClr val="dk1"/>
              </a:buClr>
              <a:buSzPts val="1150"/>
              <a:buChar char="●"/>
            </a:pPr>
            <a:r>
              <a:rPr lang="en-GB" sz="1150">
                <a:solidFill>
                  <a:schemeClr val="dk1"/>
                </a:solidFill>
              </a:rPr>
              <a:t>One of the key roles in a CX team is that of the customer service representative, also known as a call center agent. These agents handle various types of support, including email, inbound, outbound, and social media support.</a:t>
            </a:r>
            <a:endParaRPr sz="1150">
              <a:solidFill>
                <a:schemeClr val="dk1"/>
              </a:solidFill>
            </a:endParaRPr>
          </a:p>
          <a:p>
            <a:pPr indent="0" lvl="0" marL="457200" rtl="0" algn="l">
              <a:lnSpc>
                <a:spcPct val="115000"/>
              </a:lnSpc>
              <a:spcBef>
                <a:spcPts val="0"/>
              </a:spcBef>
              <a:spcAft>
                <a:spcPts val="0"/>
              </a:spcAft>
              <a:buClr>
                <a:schemeClr val="dk1"/>
              </a:buClr>
              <a:buSzPts val="1100"/>
              <a:buFont typeface="Arial"/>
              <a:buNone/>
            </a:pPr>
            <a:r>
              <a:t/>
            </a:r>
            <a:endParaRPr sz="1150">
              <a:solidFill>
                <a:schemeClr val="dk1"/>
              </a:solidFill>
            </a:endParaRPr>
          </a:p>
          <a:p>
            <a:pPr indent="-301625" lvl="0" marL="457200" rtl="0" algn="l">
              <a:lnSpc>
                <a:spcPct val="115000"/>
              </a:lnSpc>
              <a:spcBef>
                <a:spcPts val="0"/>
              </a:spcBef>
              <a:spcAft>
                <a:spcPts val="0"/>
              </a:spcAft>
              <a:buClr>
                <a:schemeClr val="dk1"/>
              </a:buClr>
              <a:buSzPts val="1150"/>
              <a:buChar char="●"/>
            </a:pPr>
            <a:r>
              <a:rPr lang="en-GB" sz="1150">
                <a:solidFill>
                  <a:schemeClr val="dk1"/>
                </a:solidFill>
              </a:rPr>
              <a:t>Inbound customer support, which is the focus of this project, involves handling incoming calls from existing or prospective customers. The goal is to attract, engage, and delight customers, turning them into loyal advocates for the business.</a:t>
            </a:r>
            <a:endParaRPr sz="1150">
              <a:solidFill>
                <a:schemeClr val="dk1"/>
              </a:solidFill>
            </a:endParaRPr>
          </a:p>
          <a:p>
            <a:pPr indent="0" lvl="0" marL="0" rtl="0" algn="l">
              <a:spcBef>
                <a:spcPts val="0"/>
              </a:spcBef>
              <a:spcAft>
                <a:spcPts val="0"/>
              </a:spcAft>
              <a:buNone/>
            </a:pPr>
            <a:r>
              <a:rPr lang="en-GB" sz="1600">
                <a:solidFill>
                  <a:schemeClr val="dk1"/>
                </a:solidFill>
                <a:latin typeface="Calibri"/>
                <a:ea typeface="Calibri"/>
                <a:cs typeface="Calibri"/>
                <a:sym typeface="Calibri"/>
              </a:rPr>
              <a:t>                           </a:t>
            </a:r>
            <a:endParaRPr sz="1300">
              <a:solidFill>
                <a:schemeClr val="dk1"/>
              </a:solidFill>
              <a:latin typeface="Calibri"/>
              <a:ea typeface="Calibri"/>
              <a:cs typeface="Calibri"/>
              <a:sym typeface="Calibri"/>
            </a:endParaRPr>
          </a:p>
          <a:p>
            <a:pPr indent="0" lvl="0" marL="0" rtl="0" algn="l">
              <a:spcBef>
                <a:spcPts val="0"/>
              </a:spcBef>
              <a:spcAft>
                <a:spcPts val="0"/>
              </a:spcAft>
              <a:buNone/>
            </a:pPr>
            <a:r>
              <a:t/>
            </a:r>
            <a:endParaRPr b="1" sz="1800">
              <a:solidFill>
                <a:schemeClr val="dk1"/>
              </a:solidFill>
              <a:latin typeface="Calibri"/>
              <a:ea typeface="Calibri"/>
              <a:cs typeface="Calibri"/>
              <a:sym typeface="Calibri"/>
            </a:endParaRPr>
          </a:p>
        </p:txBody>
      </p:sp>
      <p:grpSp>
        <p:nvGrpSpPr>
          <p:cNvPr id="1567" name="Google Shape;1567;p79"/>
          <p:cNvGrpSpPr/>
          <p:nvPr/>
        </p:nvGrpSpPr>
        <p:grpSpPr>
          <a:xfrm>
            <a:off x="844022" y="613174"/>
            <a:ext cx="1068054" cy="96259"/>
            <a:chOff x="0" y="-38100"/>
            <a:chExt cx="274578" cy="50700"/>
          </a:xfrm>
        </p:grpSpPr>
        <p:sp>
          <p:nvSpPr>
            <p:cNvPr id="1568" name="Google Shape;1568;p79"/>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69" name="Google Shape;1569;p79"/>
            <p:cNvSpPr txBox="1"/>
            <p:nvPr/>
          </p:nvSpPr>
          <p:spPr>
            <a:xfrm>
              <a:off x="0" y="-38100"/>
              <a:ext cx="274500" cy="5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70" name="Google Shape;1570;p79"/>
          <p:cNvGrpSpPr/>
          <p:nvPr/>
        </p:nvGrpSpPr>
        <p:grpSpPr>
          <a:xfrm>
            <a:off x="6063597" y="2684896"/>
            <a:ext cx="3080273" cy="2482093"/>
            <a:chOff x="5492000" y="2140675"/>
            <a:chExt cx="3652209" cy="2873125"/>
          </a:xfrm>
        </p:grpSpPr>
        <p:grpSp>
          <p:nvGrpSpPr>
            <p:cNvPr id="1571" name="Google Shape;1571;p79"/>
            <p:cNvGrpSpPr/>
            <p:nvPr/>
          </p:nvGrpSpPr>
          <p:grpSpPr>
            <a:xfrm>
              <a:off x="9088966" y="4226547"/>
              <a:ext cx="55243" cy="402651"/>
              <a:chOff x="0" y="-38100"/>
              <a:chExt cx="29100" cy="212100"/>
            </a:xfrm>
          </p:grpSpPr>
          <p:sp>
            <p:nvSpPr>
              <p:cNvPr id="1572" name="Google Shape;1572;p79"/>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1573" name="Google Shape;1573;p79"/>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574" name="Google Shape;1574;p79"/>
            <p:cNvSpPr/>
            <p:nvPr/>
          </p:nvSpPr>
          <p:spPr>
            <a:xfrm>
              <a:off x="8594600" y="2140675"/>
              <a:ext cx="342000" cy="28194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575" name="Google Shape;1575;p79"/>
            <p:cNvSpPr/>
            <p:nvPr/>
          </p:nvSpPr>
          <p:spPr>
            <a:xfrm>
              <a:off x="5492000" y="4730600"/>
              <a:ext cx="3432900" cy="2832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pic>
        <p:nvPicPr>
          <p:cNvPr id="1576" name="Google Shape;1576;p79"/>
          <p:cNvPicPr preferRelativeResize="0"/>
          <p:nvPr/>
        </p:nvPicPr>
        <p:blipFill rotWithShape="1">
          <a:blip r:embed="rId4">
            <a:alphaModFix/>
          </a:blip>
          <a:srcRect b="25031" l="21135" r="20593" t="4615"/>
          <a:stretch/>
        </p:blipFill>
        <p:spPr>
          <a:xfrm>
            <a:off x="7007475" y="343375"/>
            <a:ext cx="2062126" cy="170827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grpSp>
        <p:nvGrpSpPr>
          <p:cNvPr id="1581" name="Google Shape;1581;p80"/>
          <p:cNvGrpSpPr/>
          <p:nvPr/>
        </p:nvGrpSpPr>
        <p:grpSpPr>
          <a:xfrm>
            <a:off x="8646558" y="223789"/>
            <a:ext cx="198687" cy="73527"/>
            <a:chOff x="0" y="-38100"/>
            <a:chExt cx="128243" cy="47458"/>
          </a:xfrm>
        </p:grpSpPr>
        <p:sp>
          <p:nvSpPr>
            <p:cNvPr id="1582" name="Google Shape;1582;p80"/>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1583" name="Google Shape;1583;p80"/>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84" name="Google Shape;1584;p80"/>
          <p:cNvGrpSpPr/>
          <p:nvPr/>
        </p:nvGrpSpPr>
        <p:grpSpPr>
          <a:xfrm>
            <a:off x="8646558" y="269840"/>
            <a:ext cx="198687" cy="73527"/>
            <a:chOff x="0" y="-38100"/>
            <a:chExt cx="128243" cy="47458"/>
          </a:xfrm>
        </p:grpSpPr>
        <p:sp>
          <p:nvSpPr>
            <p:cNvPr id="1585" name="Google Shape;1585;p80"/>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1586" name="Google Shape;1586;p80"/>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587" name="Google Shape;1587;p80"/>
          <p:cNvSpPr/>
          <p:nvPr/>
        </p:nvSpPr>
        <p:spPr>
          <a:xfrm>
            <a:off x="412915" y="395724"/>
            <a:ext cx="137214" cy="130010"/>
          </a:xfrm>
          <a:custGeom>
            <a:rect b="b" l="l" r="r" t="t"/>
            <a:pathLst>
              <a:path extrusionOk="0" h="260019" w="274427">
                <a:moveTo>
                  <a:pt x="0" y="0"/>
                </a:moveTo>
                <a:lnTo>
                  <a:pt x="274427" y="0"/>
                </a:lnTo>
                <a:lnTo>
                  <a:pt x="274427" y="260020"/>
                </a:lnTo>
                <a:lnTo>
                  <a:pt x="0" y="260020"/>
                </a:lnTo>
                <a:lnTo>
                  <a:pt x="0" y="0"/>
                </a:lnTo>
                <a:close/>
              </a:path>
            </a:pathLst>
          </a:custGeom>
          <a:blipFill rotWithShape="1">
            <a:blip r:embed="rId3">
              <a:alphaModFix/>
            </a:blip>
            <a:stretch>
              <a:fillRect b="0" l="0" r="0" t="0"/>
            </a:stretch>
          </a:blipFill>
          <a:ln>
            <a:noFill/>
          </a:ln>
        </p:spPr>
      </p:sp>
      <p:grpSp>
        <p:nvGrpSpPr>
          <p:cNvPr id="1588" name="Google Shape;1588;p80"/>
          <p:cNvGrpSpPr/>
          <p:nvPr/>
        </p:nvGrpSpPr>
        <p:grpSpPr>
          <a:xfrm>
            <a:off x="9088966" y="4226547"/>
            <a:ext cx="55243" cy="402651"/>
            <a:chOff x="0" y="-38100"/>
            <a:chExt cx="29100" cy="212100"/>
          </a:xfrm>
        </p:grpSpPr>
        <p:sp>
          <p:nvSpPr>
            <p:cNvPr id="1589" name="Google Shape;1589;p80"/>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1590" name="Google Shape;1590;p80"/>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591" name="Google Shape;1591;p80"/>
          <p:cNvSpPr txBox="1"/>
          <p:nvPr/>
        </p:nvSpPr>
        <p:spPr>
          <a:xfrm>
            <a:off x="707825" y="188750"/>
            <a:ext cx="48603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300">
                <a:solidFill>
                  <a:schemeClr val="dk1"/>
                </a:solidFill>
                <a:latin typeface="Calibri"/>
                <a:ea typeface="Calibri"/>
                <a:cs typeface="Calibri"/>
                <a:sym typeface="Calibri"/>
              </a:rPr>
              <a:t>ABC Call Trend Analysis</a:t>
            </a:r>
            <a:endParaRPr b="1" sz="2300">
              <a:solidFill>
                <a:schemeClr val="dk1"/>
              </a:solidFill>
              <a:latin typeface="Calibri"/>
              <a:ea typeface="Calibri"/>
              <a:cs typeface="Calibri"/>
              <a:sym typeface="Calibri"/>
            </a:endParaRPr>
          </a:p>
        </p:txBody>
      </p:sp>
      <p:sp>
        <p:nvSpPr>
          <p:cNvPr id="1592" name="Google Shape;1592;p80"/>
          <p:cNvSpPr txBox="1"/>
          <p:nvPr/>
        </p:nvSpPr>
        <p:spPr>
          <a:xfrm>
            <a:off x="342125" y="755975"/>
            <a:ext cx="6287700" cy="9075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AutoNum type="arabicPeriod"/>
            </a:pPr>
            <a:r>
              <a:rPr b="1" lang="en-GB" sz="1200">
                <a:solidFill>
                  <a:schemeClr val="dk1"/>
                </a:solidFill>
              </a:rPr>
              <a:t>Average Call Duration:</a:t>
            </a:r>
            <a:r>
              <a:rPr lang="en-GB" sz="1200">
                <a:solidFill>
                  <a:schemeClr val="dk1"/>
                </a:solidFill>
              </a:rPr>
              <a:t> Determine the average duration of all incoming calls received by agents. This should be calculated for each time bucket.</a:t>
            </a:r>
            <a:br>
              <a:rPr lang="en-GB" sz="1200">
                <a:solidFill>
                  <a:schemeClr val="dk1"/>
                </a:solidFill>
              </a:rPr>
            </a:br>
            <a:r>
              <a:rPr b="1" lang="en-GB" sz="1200">
                <a:solidFill>
                  <a:schemeClr val="dk1"/>
                </a:solidFill>
              </a:rPr>
              <a:t>Your Task:</a:t>
            </a:r>
            <a:r>
              <a:rPr lang="en-GB" sz="1200">
                <a:solidFill>
                  <a:schemeClr val="dk1"/>
                </a:solidFill>
              </a:rPr>
              <a:t> What is the average duration of calls for each time bucket?</a:t>
            </a:r>
            <a:endParaRPr sz="1200">
              <a:solidFill>
                <a:schemeClr val="dk1"/>
              </a:solidFill>
            </a:endParaRPr>
          </a:p>
          <a:p>
            <a:pPr indent="0" lvl="0" marL="0" rtl="0" algn="l">
              <a:lnSpc>
                <a:spcPct val="115000"/>
              </a:lnSpc>
              <a:spcBef>
                <a:spcPts val="1200"/>
              </a:spcBef>
              <a:spcAft>
                <a:spcPts val="0"/>
              </a:spcAft>
              <a:buNone/>
            </a:pPr>
            <a:r>
              <a:t/>
            </a:r>
            <a:endParaRPr sz="1150">
              <a:solidFill>
                <a:schemeClr val="dk1"/>
              </a:solidFill>
            </a:endParaRPr>
          </a:p>
          <a:p>
            <a:pPr indent="0" lvl="0" marL="0" rtl="0" algn="l">
              <a:spcBef>
                <a:spcPts val="0"/>
              </a:spcBef>
              <a:spcAft>
                <a:spcPts val="0"/>
              </a:spcAft>
              <a:buNone/>
            </a:pPr>
            <a:r>
              <a:rPr lang="en-GB" sz="1600">
                <a:solidFill>
                  <a:schemeClr val="dk1"/>
                </a:solidFill>
                <a:latin typeface="Calibri"/>
                <a:ea typeface="Calibri"/>
                <a:cs typeface="Calibri"/>
                <a:sym typeface="Calibri"/>
              </a:rPr>
              <a:t>                           </a:t>
            </a:r>
            <a:endParaRPr sz="1300">
              <a:solidFill>
                <a:schemeClr val="dk1"/>
              </a:solidFill>
              <a:latin typeface="Calibri"/>
              <a:ea typeface="Calibri"/>
              <a:cs typeface="Calibri"/>
              <a:sym typeface="Calibri"/>
            </a:endParaRPr>
          </a:p>
          <a:p>
            <a:pPr indent="0" lvl="0" marL="0" rtl="0" algn="l">
              <a:spcBef>
                <a:spcPts val="0"/>
              </a:spcBef>
              <a:spcAft>
                <a:spcPts val="0"/>
              </a:spcAft>
              <a:buNone/>
            </a:pPr>
            <a:r>
              <a:t/>
            </a:r>
            <a:endParaRPr b="1" sz="1800">
              <a:solidFill>
                <a:schemeClr val="dk1"/>
              </a:solidFill>
              <a:latin typeface="Calibri"/>
              <a:ea typeface="Calibri"/>
              <a:cs typeface="Calibri"/>
              <a:sym typeface="Calibri"/>
            </a:endParaRPr>
          </a:p>
        </p:txBody>
      </p:sp>
      <p:grpSp>
        <p:nvGrpSpPr>
          <p:cNvPr id="1593" name="Google Shape;1593;p80"/>
          <p:cNvGrpSpPr/>
          <p:nvPr/>
        </p:nvGrpSpPr>
        <p:grpSpPr>
          <a:xfrm>
            <a:off x="844022" y="613174"/>
            <a:ext cx="1068054" cy="96259"/>
            <a:chOff x="0" y="-38100"/>
            <a:chExt cx="274578" cy="50700"/>
          </a:xfrm>
        </p:grpSpPr>
        <p:sp>
          <p:nvSpPr>
            <p:cNvPr id="1594" name="Google Shape;1594;p80"/>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95" name="Google Shape;1595;p80"/>
            <p:cNvSpPr txBox="1"/>
            <p:nvPr/>
          </p:nvSpPr>
          <p:spPr>
            <a:xfrm>
              <a:off x="0" y="-38100"/>
              <a:ext cx="274500" cy="5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596" name="Google Shape;1596;p80"/>
          <p:cNvGrpSpPr/>
          <p:nvPr/>
        </p:nvGrpSpPr>
        <p:grpSpPr>
          <a:xfrm>
            <a:off x="6063597" y="2684896"/>
            <a:ext cx="3080273" cy="2482093"/>
            <a:chOff x="5492000" y="2140675"/>
            <a:chExt cx="3652209" cy="2873125"/>
          </a:xfrm>
        </p:grpSpPr>
        <p:grpSp>
          <p:nvGrpSpPr>
            <p:cNvPr id="1597" name="Google Shape;1597;p80"/>
            <p:cNvGrpSpPr/>
            <p:nvPr/>
          </p:nvGrpSpPr>
          <p:grpSpPr>
            <a:xfrm>
              <a:off x="9088966" y="4226547"/>
              <a:ext cx="55243" cy="402651"/>
              <a:chOff x="0" y="-38100"/>
              <a:chExt cx="29100" cy="212100"/>
            </a:xfrm>
          </p:grpSpPr>
          <p:sp>
            <p:nvSpPr>
              <p:cNvPr id="1598" name="Google Shape;1598;p80"/>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1599" name="Google Shape;1599;p80"/>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600" name="Google Shape;1600;p80"/>
            <p:cNvSpPr/>
            <p:nvPr/>
          </p:nvSpPr>
          <p:spPr>
            <a:xfrm>
              <a:off x="8594600" y="2140675"/>
              <a:ext cx="342000" cy="28194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601" name="Google Shape;1601;p80"/>
            <p:cNvSpPr/>
            <p:nvPr/>
          </p:nvSpPr>
          <p:spPr>
            <a:xfrm>
              <a:off x="5492000" y="4730600"/>
              <a:ext cx="3432900" cy="2832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
        <p:nvSpPr>
          <p:cNvPr id="1602" name="Google Shape;1602;p80"/>
          <p:cNvSpPr txBox="1"/>
          <p:nvPr/>
        </p:nvSpPr>
        <p:spPr>
          <a:xfrm>
            <a:off x="979150" y="1675175"/>
            <a:ext cx="2902200" cy="2819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The overall </a:t>
            </a:r>
            <a:r>
              <a:rPr b="1" lang="en-GB">
                <a:solidFill>
                  <a:schemeClr val="dk1"/>
                </a:solidFill>
                <a:latin typeface="Calibri"/>
                <a:ea typeface="Calibri"/>
                <a:cs typeface="Calibri"/>
                <a:sym typeface="Calibri"/>
              </a:rPr>
              <a:t>Average</a:t>
            </a:r>
            <a:r>
              <a:rPr lang="en-GB">
                <a:solidFill>
                  <a:schemeClr val="dk1"/>
                </a:solidFill>
                <a:latin typeface="Calibri"/>
                <a:ea typeface="Calibri"/>
                <a:cs typeface="Calibri"/>
                <a:sym typeface="Calibri"/>
              </a:rPr>
              <a:t> </a:t>
            </a:r>
            <a:r>
              <a:rPr b="1" lang="en-GB">
                <a:solidFill>
                  <a:schemeClr val="dk1"/>
                </a:solidFill>
                <a:latin typeface="Calibri"/>
                <a:ea typeface="Calibri"/>
                <a:cs typeface="Calibri"/>
                <a:sym typeface="Calibri"/>
              </a:rPr>
              <a:t>Call</a:t>
            </a:r>
            <a:r>
              <a:rPr lang="en-GB">
                <a:solidFill>
                  <a:schemeClr val="dk1"/>
                </a:solidFill>
                <a:latin typeface="Calibri"/>
                <a:ea typeface="Calibri"/>
                <a:cs typeface="Calibri"/>
                <a:sym typeface="Calibri"/>
              </a:rPr>
              <a:t> </a:t>
            </a:r>
            <a:r>
              <a:rPr b="1" lang="en-GB">
                <a:solidFill>
                  <a:schemeClr val="dk1"/>
                </a:solidFill>
                <a:latin typeface="Calibri"/>
                <a:ea typeface="Calibri"/>
                <a:cs typeface="Calibri"/>
                <a:sym typeface="Calibri"/>
              </a:rPr>
              <a:t>Duration</a:t>
            </a:r>
            <a:r>
              <a:rPr lang="en-GB">
                <a:solidFill>
                  <a:schemeClr val="dk1"/>
                </a:solidFill>
                <a:latin typeface="Calibri"/>
                <a:ea typeface="Calibri"/>
                <a:cs typeface="Calibri"/>
                <a:sym typeface="Calibri"/>
              </a:rPr>
              <a:t> is </a:t>
            </a:r>
            <a:r>
              <a:rPr b="1" lang="en-GB">
                <a:solidFill>
                  <a:schemeClr val="dk1"/>
                </a:solidFill>
                <a:latin typeface="Calibri"/>
                <a:ea typeface="Calibri"/>
                <a:cs typeface="Calibri"/>
                <a:sym typeface="Calibri"/>
              </a:rPr>
              <a:t>196.963</a:t>
            </a:r>
            <a:r>
              <a:rPr lang="en-GB">
                <a:solidFill>
                  <a:schemeClr val="dk1"/>
                </a:solidFill>
                <a:latin typeface="Calibri"/>
                <a:ea typeface="Calibri"/>
                <a:cs typeface="Calibri"/>
                <a:sym typeface="Calibri"/>
              </a:rPr>
              <a:t> </a:t>
            </a:r>
            <a:r>
              <a:rPr b="1" lang="en-GB">
                <a:solidFill>
                  <a:schemeClr val="dk1"/>
                </a:solidFill>
                <a:latin typeface="Calibri"/>
                <a:ea typeface="Calibri"/>
                <a:cs typeface="Calibri"/>
                <a:sym typeface="Calibri"/>
              </a:rPr>
              <a:t>seconds</a:t>
            </a:r>
            <a:r>
              <a:rPr lang="en-GB">
                <a:solidFill>
                  <a:schemeClr val="dk1"/>
                </a:solidFill>
                <a:latin typeface="Calibri"/>
                <a:ea typeface="Calibri"/>
                <a:cs typeface="Calibri"/>
                <a:sym typeface="Calibri"/>
              </a:rPr>
              <a:t>.</a:t>
            </a:r>
            <a:endParaRPr>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We can observe that the </a:t>
            </a:r>
            <a:r>
              <a:rPr b="1" lang="en-GB">
                <a:solidFill>
                  <a:schemeClr val="dk1"/>
                </a:solidFill>
                <a:latin typeface="Calibri"/>
                <a:ea typeface="Calibri"/>
                <a:cs typeface="Calibri"/>
                <a:sym typeface="Calibri"/>
              </a:rPr>
              <a:t>Average</a:t>
            </a:r>
            <a:r>
              <a:rPr lang="en-GB">
                <a:solidFill>
                  <a:schemeClr val="dk1"/>
                </a:solidFill>
                <a:latin typeface="Calibri"/>
                <a:ea typeface="Calibri"/>
                <a:cs typeface="Calibri"/>
                <a:sym typeface="Calibri"/>
              </a:rPr>
              <a:t> </a:t>
            </a:r>
            <a:r>
              <a:rPr b="1" lang="en-GB">
                <a:solidFill>
                  <a:schemeClr val="dk1"/>
                </a:solidFill>
                <a:latin typeface="Calibri"/>
                <a:ea typeface="Calibri"/>
                <a:cs typeface="Calibri"/>
                <a:sym typeface="Calibri"/>
              </a:rPr>
              <a:t>Call</a:t>
            </a:r>
            <a:r>
              <a:rPr lang="en-GB">
                <a:solidFill>
                  <a:schemeClr val="dk1"/>
                </a:solidFill>
                <a:latin typeface="Calibri"/>
                <a:ea typeface="Calibri"/>
                <a:cs typeface="Calibri"/>
                <a:sym typeface="Calibri"/>
              </a:rPr>
              <a:t> </a:t>
            </a:r>
            <a:r>
              <a:rPr b="1" lang="en-GB">
                <a:solidFill>
                  <a:schemeClr val="dk1"/>
                </a:solidFill>
                <a:latin typeface="Calibri"/>
                <a:ea typeface="Calibri"/>
                <a:cs typeface="Calibri"/>
                <a:sym typeface="Calibri"/>
              </a:rPr>
              <a:t>Duration</a:t>
            </a:r>
            <a:r>
              <a:rPr lang="en-GB">
                <a:solidFill>
                  <a:schemeClr val="dk1"/>
                </a:solidFill>
                <a:latin typeface="Calibri"/>
                <a:ea typeface="Calibri"/>
                <a:cs typeface="Calibri"/>
                <a:sym typeface="Calibri"/>
              </a:rPr>
              <a:t> first peaks in the </a:t>
            </a:r>
            <a:r>
              <a:rPr b="1" lang="en-GB">
                <a:solidFill>
                  <a:schemeClr val="dk1"/>
                </a:solidFill>
                <a:latin typeface="Calibri"/>
                <a:ea typeface="Calibri"/>
                <a:cs typeface="Calibri"/>
                <a:sym typeface="Calibri"/>
              </a:rPr>
              <a:t>morning</a:t>
            </a:r>
            <a:r>
              <a:rPr lang="en-GB">
                <a:solidFill>
                  <a:schemeClr val="dk1"/>
                </a:solidFill>
                <a:latin typeface="Calibri"/>
                <a:ea typeface="Calibri"/>
                <a:cs typeface="Calibri"/>
                <a:sym typeface="Calibri"/>
              </a:rPr>
              <a:t> </a:t>
            </a:r>
            <a:r>
              <a:rPr b="1" lang="en-GB">
                <a:solidFill>
                  <a:schemeClr val="dk1"/>
                </a:solidFill>
                <a:latin typeface="Calibri"/>
                <a:ea typeface="Calibri"/>
                <a:cs typeface="Calibri"/>
                <a:sym typeface="Calibri"/>
              </a:rPr>
              <a:t>hours</a:t>
            </a:r>
            <a:r>
              <a:rPr lang="en-GB">
                <a:solidFill>
                  <a:schemeClr val="dk1"/>
                </a:solidFill>
                <a:latin typeface="Calibri"/>
                <a:ea typeface="Calibri"/>
                <a:cs typeface="Calibri"/>
                <a:sym typeface="Calibri"/>
              </a:rPr>
              <a:t> before dropping to below average value during the </a:t>
            </a:r>
            <a:r>
              <a:rPr b="1" lang="en-GB">
                <a:solidFill>
                  <a:schemeClr val="dk1"/>
                </a:solidFill>
                <a:latin typeface="Calibri"/>
                <a:ea typeface="Calibri"/>
                <a:cs typeface="Calibri"/>
                <a:sym typeface="Calibri"/>
              </a:rPr>
              <a:t>lunch</a:t>
            </a:r>
            <a:r>
              <a:rPr lang="en-GB">
                <a:solidFill>
                  <a:schemeClr val="dk1"/>
                </a:solidFill>
                <a:latin typeface="Calibri"/>
                <a:ea typeface="Calibri"/>
                <a:cs typeface="Calibri"/>
                <a:sym typeface="Calibri"/>
              </a:rPr>
              <a:t> </a:t>
            </a:r>
            <a:r>
              <a:rPr b="1" lang="en-GB">
                <a:solidFill>
                  <a:schemeClr val="dk1"/>
                </a:solidFill>
                <a:latin typeface="Calibri"/>
                <a:ea typeface="Calibri"/>
                <a:cs typeface="Calibri"/>
                <a:sym typeface="Calibri"/>
              </a:rPr>
              <a:t>hours</a:t>
            </a:r>
            <a:r>
              <a:rPr lang="en-GB">
                <a:solidFill>
                  <a:schemeClr val="dk1"/>
                </a:solidFill>
                <a:latin typeface="Calibri"/>
                <a:ea typeface="Calibri"/>
                <a:cs typeface="Calibri"/>
                <a:sym typeface="Calibri"/>
              </a:rPr>
              <a:t> and then again increasing to above average value.</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pic>
        <p:nvPicPr>
          <p:cNvPr id="1603" name="Google Shape;1603;p80"/>
          <p:cNvPicPr preferRelativeResize="0"/>
          <p:nvPr/>
        </p:nvPicPr>
        <p:blipFill>
          <a:blip r:embed="rId4">
            <a:alphaModFix/>
          </a:blip>
          <a:stretch>
            <a:fillRect/>
          </a:stretch>
        </p:blipFill>
        <p:spPr>
          <a:xfrm>
            <a:off x="6347188" y="427225"/>
            <a:ext cx="2631101" cy="1565000"/>
          </a:xfrm>
          <a:prstGeom prst="rect">
            <a:avLst/>
          </a:prstGeom>
          <a:noFill/>
          <a:ln>
            <a:noFill/>
          </a:ln>
        </p:spPr>
      </p:pic>
      <p:pic>
        <p:nvPicPr>
          <p:cNvPr id="1604" name="Google Shape;1604;p80"/>
          <p:cNvPicPr preferRelativeResize="0"/>
          <p:nvPr/>
        </p:nvPicPr>
        <p:blipFill>
          <a:blip r:embed="rId5">
            <a:alphaModFix/>
          </a:blip>
          <a:stretch>
            <a:fillRect/>
          </a:stretch>
        </p:blipFill>
        <p:spPr>
          <a:xfrm>
            <a:off x="4353099" y="2309149"/>
            <a:ext cx="3753525" cy="19174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8" name="Shape 1608"/>
        <p:cNvGrpSpPr/>
        <p:nvPr/>
      </p:nvGrpSpPr>
      <p:grpSpPr>
        <a:xfrm>
          <a:off x="0" y="0"/>
          <a:ext cx="0" cy="0"/>
          <a:chOff x="0" y="0"/>
          <a:chExt cx="0" cy="0"/>
        </a:xfrm>
      </p:grpSpPr>
      <p:grpSp>
        <p:nvGrpSpPr>
          <p:cNvPr id="1609" name="Google Shape;1609;p81"/>
          <p:cNvGrpSpPr/>
          <p:nvPr/>
        </p:nvGrpSpPr>
        <p:grpSpPr>
          <a:xfrm>
            <a:off x="8646558" y="223789"/>
            <a:ext cx="198687" cy="73527"/>
            <a:chOff x="0" y="-38100"/>
            <a:chExt cx="128243" cy="47458"/>
          </a:xfrm>
        </p:grpSpPr>
        <p:sp>
          <p:nvSpPr>
            <p:cNvPr id="1610" name="Google Shape;1610;p81"/>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1611" name="Google Shape;1611;p81"/>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12" name="Google Shape;1612;p81"/>
          <p:cNvGrpSpPr/>
          <p:nvPr/>
        </p:nvGrpSpPr>
        <p:grpSpPr>
          <a:xfrm>
            <a:off x="8646558" y="269840"/>
            <a:ext cx="198687" cy="73527"/>
            <a:chOff x="0" y="-38100"/>
            <a:chExt cx="128243" cy="47458"/>
          </a:xfrm>
        </p:grpSpPr>
        <p:sp>
          <p:nvSpPr>
            <p:cNvPr id="1613" name="Google Shape;1613;p81"/>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1614" name="Google Shape;1614;p81"/>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615" name="Google Shape;1615;p81"/>
          <p:cNvSpPr/>
          <p:nvPr/>
        </p:nvSpPr>
        <p:spPr>
          <a:xfrm>
            <a:off x="412915" y="395724"/>
            <a:ext cx="137214" cy="130010"/>
          </a:xfrm>
          <a:custGeom>
            <a:rect b="b" l="l" r="r" t="t"/>
            <a:pathLst>
              <a:path extrusionOk="0" h="260019" w="274427">
                <a:moveTo>
                  <a:pt x="0" y="0"/>
                </a:moveTo>
                <a:lnTo>
                  <a:pt x="274427" y="0"/>
                </a:lnTo>
                <a:lnTo>
                  <a:pt x="274427" y="260020"/>
                </a:lnTo>
                <a:lnTo>
                  <a:pt x="0" y="260020"/>
                </a:lnTo>
                <a:lnTo>
                  <a:pt x="0" y="0"/>
                </a:lnTo>
                <a:close/>
              </a:path>
            </a:pathLst>
          </a:custGeom>
          <a:blipFill rotWithShape="1">
            <a:blip r:embed="rId3">
              <a:alphaModFix/>
            </a:blip>
            <a:stretch>
              <a:fillRect b="0" l="0" r="0" t="0"/>
            </a:stretch>
          </a:blipFill>
          <a:ln>
            <a:noFill/>
          </a:ln>
        </p:spPr>
      </p:sp>
      <p:grpSp>
        <p:nvGrpSpPr>
          <p:cNvPr id="1616" name="Google Shape;1616;p81"/>
          <p:cNvGrpSpPr/>
          <p:nvPr/>
        </p:nvGrpSpPr>
        <p:grpSpPr>
          <a:xfrm>
            <a:off x="9088966" y="4226547"/>
            <a:ext cx="55243" cy="402651"/>
            <a:chOff x="0" y="-38100"/>
            <a:chExt cx="29100" cy="212100"/>
          </a:xfrm>
        </p:grpSpPr>
        <p:sp>
          <p:nvSpPr>
            <p:cNvPr id="1617" name="Google Shape;1617;p81"/>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1618" name="Google Shape;1618;p81"/>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619" name="Google Shape;1619;p81"/>
          <p:cNvSpPr txBox="1"/>
          <p:nvPr/>
        </p:nvSpPr>
        <p:spPr>
          <a:xfrm>
            <a:off x="707825" y="188750"/>
            <a:ext cx="48603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300">
                <a:solidFill>
                  <a:schemeClr val="dk1"/>
                </a:solidFill>
                <a:latin typeface="Calibri"/>
                <a:ea typeface="Calibri"/>
                <a:cs typeface="Calibri"/>
                <a:sym typeface="Calibri"/>
              </a:rPr>
              <a:t>ABC Call Trend Analysis</a:t>
            </a:r>
            <a:endParaRPr b="1" sz="2300">
              <a:solidFill>
                <a:schemeClr val="dk1"/>
              </a:solidFill>
              <a:latin typeface="Calibri"/>
              <a:ea typeface="Calibri"/>
              <a:cs typeface="Calibri"/>
              <a:sym typeface="Calibri"/>
            </a:endParaRPr>
          </a:p>
        </p:txBody>
      </p:sp>
      <p:sp>
        <p:nvSpPr>
          <p:cNvPr id="1620" name="Google Shape;1620;p81"/>
          <p:cNvSpPr txBox="1"/>
          <p:nvPr/>
        </p:nvSpPr>
        <p:spPr>
          <a:xfrm>
            <a:off x="342125" y="755975"/>
            <a:ext cx="7904100" cy="90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00">
                <a:solidFill>
                  <a:schemeClr val="dk1"/>
                </a:solidFill>
              </a:rPr>
              <a:t>Call Volume Analysis:</a:t>
            </a:r>
            <a:r>
              <a:rPr lang="en-GB" sz="1200">
                <a:solidFill>
                  <a:schemeClr val="dk1"/>
                </a:solidFill>
              </a:rPr>
              <a:t> Visualize the total number of calls received. This should be represented as a graph or chart showing the number of calls against time. Time should be represented in buckets (e.g., 1-2, 2-3, etc.).</a:t>
            </a:r>
            <a:br>
              <a:rPr lang="en-GB" sz="1200">
                <a:solidFill>
                  <a:schemeClr val="dk1"/>
                </a:solidFill>
              </a:rPr>
            </a:br>
            <a:r>
              <a:rPr b="1" lang="en-GB" sz="1200">
                <a:solidFill>
                  <a:schemeClr val="dk1"/>
                </a:solidFill>
              </a:rPr>
              <a:t>Your Task:</a:t>
            </a:r>
            <a:r>
              <a:rPr lang="en-GB" sz="1200">
                <a:solidFill>
                  <a:schemeClr val="dk1"/>
                </a:solidFill>
              </a:rPr>
              <a:t> Can you create a chart or graph that shows the number of calls received in each time bucket?</a:t>
            </a:r>
            <a:endParaRPr sz="1200">
              <a:solidFill>
                <a:schemeClr val="dk1"/>
              </a:solidFill>
            </a:endParaRPr>
          </a:p>
          <a:p>
            <a:pPr indent="0" lvl="0" marL="0" rtl="0" algn="l">
              <a:lnSpc>
                <a:spcPct val="115000"/>
              </a:lnSpc>
              <a:spcBef>
                <a:spcPts val="1200"/>
              </a:spcBef>
              <a:spcAft>
                <a:spcPts val="0"/>
              </a:spcAft>
              <a:buNone/>
            </a:pPr>
            <a:r>
              <a:t/>
            </a:r>
            <a:endParaRPr b="1" sz="1200">
              <a:solidFill>
                <a:schemeClr val="dk1"/>
              </a:solidFill>
            </a:endParaRPr>
          </a:p>
          <a:p>
            <a:pPr indent="0" lvl="0" marL="0" rtl="0" algn="l">
              <a:lnSpc>
                <a:spcPct val="115000"/>
              </a:lnSpc>
              <a:spcBef>
                <a:spcPts val="1200"/>
              </a:spcBef>
              <a:spcAft>
                <a:spcPts val="0"/>
              </a:spcAft>
              <a:buNone/>
            </a:pPr>
            <a:r>
              <a:t/>
            </a:r>
            <a:endParaRPr sz="1150">
              <a:solidFill>
                <a:schemeClr val="dk1"/>
              </a:solidFill>
            </a:endParaRPr>
          </a:p>
          <a:p>
            <a:pPr indent="0" lvl="0" marL="0" rtl="0" algn="l">
              <a:spcBef>
                <a:spcPts val="0"/>
              </a:spcBef>
              <a:spcAft>
                <a:spcPts val="0"/>
              </a:spcAft>
              <a:buNone/>
            </a:pPr>
            <a:r>
              <a:rPr lang="en-GB" sz="1600">
                <a:solidFill>
                  <a:schemeClr val="dk1"/>
                </a:solidFill>
                <a:latin typeface="Calibri"/>
                <a:ea typeface="Calibri"/>
                <a:cs typeface="Calibri"/>
                <a:sym typeface="Calibri"/>
              </a:rPr>
              <a:t>                           </a:t>
            </a:r>
            <a:endParaRPr sz="1300">
              <a:solidFill>
                <a:schemeClr val="dk1"/>
              </a:solidFill>
              <a:latin typeface="Calibri"/>
              <a:ea typeface="Calibri"/>
              <a:cs typeface="Calibri"/>
              <a:sym typeface="Calibri"/>
            </a:endParaRPr>
          </a:p>
          <a:p>
            <a:pPr indent="0" lvl="0" marL="0" rtl="0" algn="l">
              <a:spcBef>
                <a:spcPts val="0"/>
              </a:spcBef>
              <a:spcAft>
                <a:spcPts val="0"/>
              </a:spcAft>
              <a:buNone/>
            </a:pPr>
            <a:r>
              <a:t/>
            </a:r>
            <a:endParaRPr b="1" sz="1800">
              <a:solidFill>
                <a:schemeClr val="dk1"/>
              </a:solidFill>
              <a:latin typeface="Calibri"/>
              <a:ea typeface="Calibri"/>
              <a:cs typeface="Calibri"/>
              <a:sym typeface="Calibri"/>
            </a:endParaRPr>
          </a:p>
        </p:txBody>
      </p:sp>
      <p:grpSp>
        <p:nvGrpSpPr>
          <p:cNvPr id="1621" name="Google Shape;1621;p81"/>
          <p:cNvGrpSpPr/>
          <p:nvPr/>
        </p:nvGrpSpPr>
        <p:grpSpPr>
          <a:xfrm>
            <a:off x="844022" y="613174"/>
            <a:ext cx="1068054" cy="96259"/>
            <a:chOff x="0" y="-38100"/>
            <a:chExt cx="274578" cy="50700"/>
          </a:xfrm>
        </p:grpSpPr>
        <p:sp>
          <p:nvSpPr>
            <p:cNvPr id="1622" name="Google Shape;1622;p81"/>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23" name="Google Shape;1623;p81"/>
            <p:cNvSpPr txBox="1"/>
            <p:nvPr/>
          </p:nvSpPr>
          <p:spPr>
            <a:xfrm>
              <a:off x="0" y="-38100"/>
              <a:ext cx="274500" cy="5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24" name="Google Shape;1624;p81"/>
          <p:cNvGrpSpPr/>
          <p:nvPr/>
        </p:nvGrpSpPr>
        <p:grpSpPr>
          <a:xfrm>
            <a:off x="6063597" y="2684896"/>
            <a:ext cx="3080273" cy="2482093"/>
            <a:chOff x="5492000" y="2140675"/>
            <a:chExt cx="3652209" cy="2873125"/>
          </a:xfrm>
        </p:grpSpPr>
        <p:grpSp>
          <p:nvGrpSpPr>
            <p:cNvPr id="1625" name="Google Shape;1625;p81"/>
            <p:cNvGrpSpPr/>
            <p:nvPr/>
          </p:nvGrpSpPr>
          <p:grpSpPr>
            <a:xfrm>
              <a:off x="9088966" y="4226547"/>
              <a:ext cx="55243" cy="402651"/>
              <a:chOff x="0" y="-38100"/>
              <a:chExt cx="29100" cy="212100"/>
            </a:xfrm>
          </p:grpSpPr>
          <p:sp>
            <p:nvSpPr>
              <p:cNvPr id="1626" name="Google Shape;1626;p81"/>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1627" name="Google Shape;1627;p81"/>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628" name="Google Shape;1628;p81"/>
            <p:cNvSpPr/>
            <p:nvPr/>
          </p:nvSpPr>
          <p:spPr>
            <a:xfrm>
              <a:off x="8594600" y="2140675"/>
              <a:ext cx="342000" cy="28194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629" name="Google Shape;1629;p81"/>
            <p:cNvSpPr/>
            <p:nvPr/>
          </p:nvSpPr>
          <p:spPr>
            <a:xfrm>
              <a:off x="5492000" y="4730600"/>
              <a:ext cx="3432900" cy="2832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
        <p:nvSpPr>
          <p:cNvPr id="1630" name="Google Shape;1630;p81"/>
          <p:cNvSpPr txBox="1"/>
          <p:nvPr/>
        </p:nvSpPr>
        <p:spPr>
          <a:xfrm>
            <a:off x="707825" y="1663475"/>
            <a:ext cx="2902200" cy="2819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We can observe that the number of </a:t>
            </a:r>
            <a:r>
              <a:rPr b="1" lang="en-GB">
                <a:solidFill>
                  <a:schemeClr val="dk1"/>
                </a:solidFill>
                <a:latin typeface="Calibri"/>
                <a:ea typeface="Calibri"/>
                <a:cs typeface="Calibri"/>
                <a:sym typeface="Calibri"/>
              </a:rPr>
              <a:t>received</a:t>
            </a:r>
            <a:r>
              <a:rPr lang="en-GB">
                <a:solidFill>
                  <a:schemeClr val="dk1"/>
                </a:solidFill>
                <a:latin typeface="Calibri"/>
                <a:ea typeface="Calibri"/>
                <a:cs typeface="Calibri"/>
                <a:sym typeface="Calibri"/>
              </a:rPr>
              <a:t> calls received </a:t>
            </a:r>
            <a:r>
              <a:rPr b="1" lang="en-GB">
                <a:solidFill>
                  <a:schemeClr val="dk1"/>
                </a:solidFill>
                <a:latin typeface="Calibri"/>
                <a:ea typeface="Calibri"/>
                <a:cs typeface="Calibri"/>
                <a:sym typeface="Calibri"/>
              </a:rPr>
              <a:t>first</a:t>
            </a:r>
            <a:r>
              <a:rPr lang="en-GB">
                <a:solidFill>
                  <a:schemeClr val="dk1"/>
                </a:solidFill>
                <a:latin typeface="Calibri"/>
                <a:ea typeface="Calibri"/>
                <a:cs typeface="Calibri"/>
                <a:sym typeface="Calibri"/>
              </a:rPr>
              <a:t> </a:t>
            </a:r>
            <a:r>
              <a:rPr b="1" lang="en-GB">
                <a:solidFill>
                  <a:schemeClr val="dk1"/>
                </a:solidFill>
                <a:latin typeface="Calibri"/>
                <a:ea typeface="Calibri"/>
                <a:cs typeface="Calibri"/>
                <a:sym typeface="Calibri"/>
              </a:rPr>
              <a:t>increases</a:t>
            </a:r>
            <a:r>
              <a:rPr lang="en-GB">
                <a:solidFill>
                  <a:schemeClr val="dk1"/>
                </a:solidFill>
                <a:latin typeface="Calibri"/>
                <a:ea typeface="Calibri"/>
                <a:cs typeface="Calibri"/>
                <a:sym typeface="Calibri"/>
              </a:rPr>
              <a:t> with time </a:t>
            </a:r>
            <a:r>
              <a:rPr b="1" lang="en-GB">
                <a:solidFill>
                  <a:schemeClr val="dk1"/>
                </a:solidFill>
                <a:latin typeface="Calibri"/>
                <a:ea typeface="Calibri"/>
                <a:cs typeface="Calibri"/>
                <a:sym typeface="Calibri"/>
              </a:rPr>
              <a:t>before</a:t>
            </a:r>
            <a:r>
              <a:rPr lang="en-GB">
                <a:solidFill>
                  <a:schemeClr val="dk1"/>
                </a:solidFill>
                <a:latin typeface="Calibri"/>
                <a:ea typeface="Calibri"/>
                <a:cs typeface="Calibri"/>
                <a:sym typeface="Calibri"/>
              </a:rPr>
              <a:t> </a:t>
            </a:r>
            <a:r>
              <a:rPr b="1" lang="en-GB">
                <a:solidFill>
                  <a:schemeClr val="dk1"/>
                </a:solidFill>
                <a:latin typeface="Calibri"/>
                <a:ea typeface="Calibri"/>
                <a:cs typeface="Calibri"/>
                <a:sym typeface="Calibri"/>
              </a:rPr>
              <a:t>dropping</a:t>
            </a:r>
            <a:r>
              <a:rPr lang="en-GB">
                <a:solidFill>
                  <a:schemeClr val="dk1"/>
                </a:solidFill>
                <a:latin typeface="Calibri"/>
                <a:ea typeface="Calibri"/>
                <a:cs typeface="Calibri"/>
                <a:sym typeface="Calibri"/>
              </a:rPr>
              <a:t> </a:t>
            </a:r>
            <a:r>
              <a:rPr b="1" lang="en-GB">
                <a:solidFill>
                  <a:schemeClr val="dk1"/>
                </a:solidFill>
                <a:latin typeface="Calibri"/>
                <a:ea typeface="Calibri"/>
                <a:cs typeface="Calibri"/>
                <a:sym typeface="Calibri"/>
              </a:rPr>
              <a:t>down</a:t>
            </a:r>
            <a:r>
              <a:rPr lang="en-GB">
                <a:solidFill>
                  <a:schemeClr val="dk1"/>
                </a:solidFill>
                <a:latin typeface="Calibri"/>
                <a:ea typeface="Calibri"/>
                <a:cs typeface="Calibri"/>
                <a:sym typeface="Calibri"/>
              </a:rPr>
              <a:t>.</a:t>
            </a:r>
            <a:endParaRPr>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We can also observe that the number of </a:t>
            </a:r>
            <a:r>
              <a:rPr b="1" lang="en-GB">
                <a:solidFill>
                  <a:schemeClr val="dk1"/>
                </a:solidFill>
                <a:latin typeface="Calibri"/>
                <a:ea typeface="Calibri"/>
                <a:cs typeface="Calibri"/>
                <a:sym typeface="Calibri"/>
              </a:rPr>
              <a:t>abandoned</a:t>
            </a:r>
            <a:r>
              <a:rPr lang="en-GB">
                <a:solidFill>
                  <a:schemeClr val="dk1"/>
                </a:solidFill>
                <a:latin typeface="Calibri"/>
                <a:ea typeface="Calibri"/>
                <a:cs typeface="Calibri"/>
                <a:sym typeface="Calibri"/>
              </a:rPr>
              <a:t> calls are </a:t>
            </a:r>
            <a:r>
              <a:rPr b="1" lang="en-GB">
                <a:solidFill>
                  <a:schemeClr val="dk1"/>
                </a:solidFill>
                <a:latin typeface="Calibri"/>
                <a:ea typeface="Calibri"/>
                <a:cs typeface="Calibri"/>
                <a:sym typeface="Calibri"/>
              </a:rPr>
              <a:t>very</a:t>
            </a:r>
            <a:r>
              <a:rPr lang="en-GB">
                <a:solidFill>
                  <a:schemeClr val="dk1"/>
                </a:solidFill>
                <a:latin typeface="Calibri"/>
                <a:ea typeface="Calibri"/>
                <a:cs typeface="Calibri"/>
                <a:sym typeface="Calibri"/>
              </a:rPr>
              <a:t> </a:t>
            </a:r>
            <a:r>
              <a:rPr b="1" lang="en-GB">
                <a:solidFill>
                  <a:schemeClr val="dk1"/>
                </a:solidFill>
                <a:latin typeface="Calibri"/>
                <a:ea typeface="Calibri"/>
                <a:cs typeface="Calibri"/>
                <a:sym typeface="Calibri"/>
              </a:rPr>
              <a:t>high</a:t>
            </a:r>
            <a:r>
              <a:rPr lang="en-GB">
                <a:solidFill>
                  <a:schemeClr val="dk1"/>
                </a:solidFill>
                <a:latin typeface="Calibri"/>
                <a:ea typeface="Calibri"/>
                <a:cs typeface="Calibri"/>
                <a:sym typeface="Calibri"/>
              </a:rPr>
              <a:t> in the </a:t>
            </a:r>
            <a:r>
              <a:rPr b="1" lang="en-GB">
                <a:solidFill>
                  <a:schemeClr val="dk1"/>
                </a:solidFill>
                <a:latin typeface="Calibri"/>
                <a:ea typeface="Calibri"/>
                <a:cs typeface="Calibri"/>
                <a:sym typeface="Calibri"/>
              </a:rPr>
              <a:t>morning</a:t>
            </a:r>
            <a:r>
              <a:rPr lang="en-GB">
                <a:solidFill>
                  <a:schemeClr val="dk1"/>
                </a:solidFill>
                <a:latin typeface="Calibri"/>
                <a:ea typeface="Calibri"/>
                <a:cs typeface="Calibri"/>
                <a:sym typeface="Calibri"/>
              </a:rPr>
              <a:t> </a:t>
            </a:r>
            <a:r>
              <a:rPr b="1" lang="en-GB">
                <a:solidFill>
                  <a:schemeClr val="dk1"/>
                </a:solidFill>
                <a:latin typeface="Calibri"/>
                <a:ea typeface="Calibri"/>
                <a:cs typeface="Calibri"/>
                <a:sym typeface="Calibri"/>
              </a:rPr>
              <a:t>hours</a:t>
            </a:r>
            <a:r>
              <a:rPr lang="en-GB">
                <a:solidFill>
                  <a:schemeClr val="dk1"/>
                </a:solidFill>
                <a:latin typeface="Calibri"/>
                <a:ea typeface="Calibri"/>
                <a:cs typeface="Calibri"/>
                <a:sym typeface="Calibri"/>
              </a:rPr>
              <a:t> and as the day progresses, the number of </a:t>
            </a:r>
            <a:r>
              <a:rPr b="1" lang="en-GB">
                <a:solidFill>
                  <a:schemeClr val="dk1"/>
                </a:solidFill>
                <a:latin typeface="Calibri"/>
                <a:ea typeface="Calibri"/>
                <a:cs typeface="Calibri"/>
                <a:sym typeface="Calibri"/>
              </a:rPr>
              <a:t>abandoned</a:t>
            </a:r>
            <a:r>
              <a:rPr lang="en-GB">
                <a:solidFill>
                  <a:schemeClr val="dk1"/>
                </a:solidFill>
                <a:latin typeface="Calibri"/>
                <a:ea typeface="Calibri"/>
                <a:cs typeface="Calibri"/>
                <a:sym typeface="Calibri"/>
              </a:rPr>
              <a:t> </a:t>
            </a:r>
            <a:r>
              <a:rPr b="1" lang="en-GB">
                <a:solidFill>
                  <a:schemeClr val="dk1"/>
                </a:solidFill>
                <a:latin typeface="Calibri"/>
                <a:ea typeface="Calibri"/>
                <a:cs typeface="Calibri"/>
                <a:sym typeface="Calibri"/>
              </a:rPr>
              <a:t>calls</a:t>
            </a:r>
            <a:r>
              <a:rPr lang="en-GB">
                <a:solidFill>
                  <a:schemeClr val="dk1"/>
                </a:solidFill>
                <a:latin typeface="Calibri"/>
                <a:ea typeface="Calibri"/>
                <a:cs typeface="Calibri"/>
                <a:sym typeface="Calibri"/>
              </a:rPr>
              <a:t> </a:t>
            </a:r>
            <a:r>
              <a:rPr b="1" lang="en-GB">
                <a:solidFill>
                  <a:schemeClr val="dk1"/>
                </a:solidFill>
                <a:latin typeface="Calibri"/>
                <a:ea typeface="Calibri"/>
                <a:cs typeface="Calibri"/>
                <a:sym typeface="Calibri"/>
              </a:rPr>
              <a:t>reduces</a:t>
            </a:r>
            <a:r>
              <a:rPr lang="en-GB">
                <a:solidFill>
                  <a:schemeClr val="dk1"/>
                </a:solidFill>
                <a:latin typeface="Calibri"/>
                <a:ea typeface="Calibri"/>
                <a:cs typeface="Calibri"/>
                <a:sym typeface="Calibri"/>
              </a:rPr>
              <a:t>.</a:t>
            </a:r>
            <a:endParaRPr>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Char char="●"/>
            </a:pPr>
            <a:r>
              <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pic>
        <p:nvPicPr>
          <p:cNvPr id="1631" name="Google Shape;1631;p81"/>
          <p:cNvPicPr preferRelativeResize="0"/>
          <p:nvPr/>
        </p:nvPicPr>
        <p:blipFill>
          <a:blip r:embed="rId4">
            <a:alphaModFix/>
          </a:blip>
          <a:stretch>
            <a:fillRect/>
          </a:stretch>
        </p:blipFill>
        <p:spPr>
          <a:xfrm>
            <a:off x="3910475" y="2075275"/>
            <a:ext cx="4573101" cy="23452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5" name="Shape 1635"/>
        <p:cNvGrpSpPr/>
        <p:nvPr/>
      </p:nvGrpSpPr>
      <p:grpSpPr>
        <a:xfrm>
          <a:off x="0" y="0"/>
          <a:ext cx="0" cy="0"/>
          <a:chOff x="0" y="0"/>
          <a:chExt cx="0" cy="0"/>
        </a:xfrm>
      </p:grpSpPr>
      <p:grpSp>
        <p:nvGrpSpPr>
          <p:cNvPr id="1636" name="Google Shape;1636;p82"/>
          <p:cNvGrpSpPr/>
          <p:nvPr/>
        </p:nvGrpSpPr>
        <p:grpSpPr>
          <a:xfrm>
            <a:off x="8646558" y="223789"/>
            <a:ext cx="198687" cy="73527"/>
            <a:chOff x="0" y="-38100"/>
            <a:chExt cx="128243" cy="47458"/>
          </a:xfrm>
        </p:grpSpPr>
        <p:sp>
          <p:nvSpPr>
            <p:cNvPr id="1637" name="Google Shape;1637;p82"/>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1638" name="Google Shape;1638;p82"/>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39" name="Google Shape;1639;p82"/>
          <p:cNvGrpSpPr/>
          <p:nvPr/>
        </p:nvGrpSpPr>
        <p:grpSpPr>
          <a:xfrm>
            <a:off x="8646558" y="269840"/>
            <a:ext cx="198687" cy="73527"/>
            <a:chOff x="0" y="-38100"/>
            <a:chExt cx="128243" cy="47458"/>
          </a:xfrm>
        </p:grpSpPr>
        <p:sp>
          <p:nvSpPr>
            <p:cNvPr id="1640" name="Google Shape;1640;p82"/>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1641" name="Google Shape;1641;p82"/>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642" name="Google Shape;1642;p82"/>
          <p:cNvSpPr/>
          <p:nvPr/>
        </p:nvSpPr>
        <p:spPr>
          <a:xfrm>
            <a:off x="412915" y="395724"/>
            <a:ext cx="137214" cy="130010"/>
          </a:xfrm>
          <a:custGeom>
            <a:rect b="b" l="l" r="r" t="t"/>
            <a:pathLst>
              <a:path extrusionOk="0" h="260019" w="274427">
                <a:moveTo>
                  <a:pt x="0" y="0"/>
                </a:moveTo>
                <a:lnTo>
                  <a:pt x="274427" y="0"/>
                </a:lnTo>
                <a:lnTo>
                  <a:pt x="274427" y="260020"/>
                </a:lnTo>
                <a:lnTo>
                  <a:pt x="0" y="260020"/>
                </a:lnTo>
                <a:lnTo>
                  <a:pt x="0" y="0"/>
                </a:lnTo>
                <a:close/>
              </a:path>
            </a:pathLst>
          </a:custGeom>
          <a:blipFill rotWithShape="1">
            <a:blip r:embed="rId3">
              <a:alphaModFix/>
            </a:blip>
            <a:stretch>
              <a:fillRect b="0" l="0" r="0" t="0"/>
            </a:stretch>
          </a:blipFill>
          <a:ln>
            <a:noFill/>
          </a:ln>
        </p:spPr>
      </p:sp>
      <p:grpSp>
        <p:nvGrpSpPr>
          <p:cNvPr id="1643" name="Google Shape;1643;p82"/>
          <p:cNvGrpSpPr/>
          <p:nvPr/>
        </p:nvGrpSpPr>
        <p:grpSpPr>
          <a:xfrm>
            <a:off x="9088966" y="4226547"/>
            <a:ext cx="55243" cy="402651"/>
            <a:chOff x="0" y="-38100"/>
            <a:chExt cx="29100" cy="212100"/>
          </a:xfrm>
        </p:grpSpPr>
        <p:sp>
          <p:nvSpPr>
            <p:cNvPr id="1644" name="Google Shape;1644;p82"/>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1645" name="Google Shape;1645;p82"/>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646" name="Google Shape;1646;p82"/>
          <p:cNvSpPr txBox="1"/>
          <p:nvPr/>
        </p:nvSpPr>
        <p:spPr>
          <a:xfrm>
            <a:off x="707825" y="188750"/>
            <a:ext cx="48603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300">
                <a:solidFill>
                  <a:schemeClr val="dk1"/>
                </a:solidFill>
                <a:latin typeface="Calibri"/>
                <a:ea typeface="Calibri"/>
                <a:cs typeface="Calibri"/>
                <a:sym typeface="Calibri"/>
              </a:rPr>
              <a:t>ABC Call Trend Analysis</a:t>
            </a:r>
            <a:endParaRPr b="1" sz="2300">
              <a:solidFill>
                <a:schemeClr val="dk1"/>
              </a:solidFill>
              <a:latin typeface="Calibri"/>
              <a:ea typeface="Calibri"/>
              <a:cs typeface="Calibri"/>
              <a:sym typeface="Calibri"/>
            </a:endParaRPr>
          </a:p>
        </p:txBody>
      </p:sp>
      <p:sp>
        <p:nvSpPr>
          <p:cNvPr id="1647" name="Google Shape;1647;p82"/>
          <p:cNvSpPr txBox="1"/>
          <p:nvPr/>
        </p:nvSpPr>
        <p:spPr>
          <a:xfrm>
            <a:off x="342125" y="755975"/>
            <a:ext cx="7904100" cy="9075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AutoNum type="arabicPeriod" startAt="3"/>
            </a:pPr>
            <a:r>
              <a:rPr b="1" lang="en-GB" sz="1200">
                <a:solidFill>
                  <a:schemeClr val="dk1"/>
                </a:solidFill>
              </a:rPr>
              <a:t>Manpower Planning:</a:t>
            </a:r>
            <a:r>
              <a:rPr lang="en-GB" sz="1200">
                <a:solidFill>
                  <a:schemeClr val="dk1"/>
                </a:solidFill>
              </a:rPr>
              <a:t> The current rate of abandoned calls is approximately 30%. Propose a plan for manpower allocation during each time bucket (from 9 am to 9 pm) to reduce the abandon rate to 10%. In other words, you need to calculate the minimum number of agents required in each time bucket to ensure that at least 90 out of 100 calls are answered.</a:t>
            </a:r>
            <a:br>
              <a:rPr lang="en-GB" sz="1200">
                <a:solidFill>
                  <a:schemeClr val="dk1"/>
                </a:solidFill>
              </a:rPr>
            </a:br>
            <a:r>
              <a:rPr b="1" lang="en-GB" sz="1200">
                <a:solidFill>
                  <a:schemeClr val="dk1"/>
                </a:solidFill>
              </a:rPr>
              <a:t>Your Task:</a:t>
            </a:r>
            <a:r>
              <a:rPr lang="en-GB" sz="1200">
                <a:solidFill>
                  <a:schemeClr val="dk1"/>
                </a:solidFill>
              </a:rPr>
              <a:t> What is the minimum number of agents required in each time bucket to reduce the abandon rate to 10%?</a:t>
            </a:r>
            <a:endParaRPr sz="1200">
              <a:solidFill>
                <a:schemeClr val="dk1"/>
              </a:solidFill>
            </a:endParaRPr>
          </a:p>
          <a:p>
            <a:pPr indent="0" lvl="0" marL="0" rtl="0" algn="l">
              <a:lnSpc>
                <a:spcPct val="115000"/>
              </a:lnSpc>
              <a:spcBef>
                <a:spcPts val="1200"/>
              </a:spcBef>
              <a:spcAft>
                <a:spcPts val="0"/>
              </a:spcAft>
              <a:buNone/>
            </a:pPr>
            <a:r>
              <a:t/>
            </a:r>
            <a:endParaRPr b="1" sz="1200">
              <a:solidFill>
                <a:schemeClr val="dk1"/>
              </a:solidFill>
            </a:endParaRPr>
          </a:p>
          <a:p>
            <a:pPr indent="0" lvl="0" marL="0" rtl="0" algn="l">
              <a:lnSpc>
                <a:spcPct val="115000"/>
              </a:lnSpc>
              <a:spcBef>
                <a:spcPts val="1200"/>
              </a:spcBef>
              <a:spcAft>
                <a:spcPts val="0"/>
              </a:spcAft>
              <a:buNone/>
            </a:pPr>
            <a:r>
              <a:t/>
            </a:r>
            <a:endParaRPr b="1" sz="1200">
              <a:solidFill>
                <a:schemeClr val="dk1"/>
              </a:solidFill>
            </a:endParaRPr>
          </a:p>
          <a:p>
            <a:pPr indent="0" lvl="0" marL="0" rtl="0" algn="l">
              <a:lnSpc>
                <a:spcPct val="115000"/>
              </a:lnSpc>
              <a:spcBef>
                <a:spcPts val="1200"/>
              </a:spcBef>
              <a:spcAft>
                <a:spcPts val="0"/>
              </a:spcAft>
              <a:buNone/>
            </a:pPr>
            <a:r>
              <a:t/>
            </a:r>
            <a:endParaRPr sz="1150">
              <a:solidFill>
                <a:schemeClr val="dk1"/>
              </a:solidFill>
            </a:endParaRPr>
          </a:p>
          <a:p>
            <a:pPr indent="0" lvl="0" marL="0" rtl="0" algn="l">
              <a:spcBef>
                <a:spcPts val="0"/>
              </a:spcBef>
              <a:spcAft>
                <a:spcPts val="0"/>
              </a:spcAft>
              <a:buNone/>
            </a:pPr>
            <a:r>
              <a:rPr lang="en-GB" sz="1600">
                <a:solidFill>
                  <a:schemeClr val="dk1"/>
                </a:solidFill>
                <a:latin typeface="Calibri"/>
                <a:ea typeface="Calibri"/>
                <a:cs typeface="Calibri"/>
                <a:sym typeface="Calibri"/>
              </a:rPr>
              <a:t>                           </a:t>
            </a:r>
            <a:endParaRPr sz="1300">
              <a:solidFill>
                <a:schemeClr val="dk1"/>
              </a:solidFill>
              <a:latin typeface="Calibri"/>
              <a:ea typeface="Calibri"/>
              <a:cs typeface="Calibri"/>
              <a:sym typeface="Calibri"/>
            </a:endParaRPr>
          </a:p>
          <a:p>
            <a:pPr indent="0" lvl="0" marL="0" rtl="0" algn="l">
              <a:spcBef>
                <a:spcPts val="0"/>
              </a:spcBef>
              <a:spcAft>
                <a:spcPts val="0"/>
              </a:spcAft>
              <a:buNone/>
            </a:pPr>
            <a:r>
              <a:t/>
            </a:r>
            <a:endParaRPr b="1" sz="1800">
              <a:solidFill>
                <a:schemeClr val="dk1"/>
              </a:solidFill>
              <a:latin typeface="Calibri"/>
              <a:ea typeface="Calibri"/>
              <a:cs typeface="Calibri"/>
              <a:sym typeface="Calibri"/>
            </a:endParaRPr>
          </a:p>
        </p:txBody>
      </p:sp>
      <p:grpSp>
        <p:nvGrpSpPr>
          <p:cNvPr id="1648" name="Google Shape;1648;p82"/>
          <p:cNvGrpSpPr/>
          <p:nvPr/>
        </p:nvGrpSpPr>
        <p:grpSpPr>
          <a:xfrm>
            <a:off x="844022" y="613174"/>
            <a:ext cx="1068054" cy="96259"/>
            <a:chOff x="0" y="-38100"/>
            <a:chExt cx="274578" cy="50700"/>
          </a:xfrm>
        </p:grpSpPr>
        <p:sp>
          <p:nvSpPr>
            <p:cNvPr id="1649" name="Google Shape;1649;p82"/>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50" name="Google Shape;1650;p82"/>
            <p:cNvSpPr txBox="1"/>
            <p:nvPr/>
          </p:nvSpPr>
          <p:spPr>
            <a:xfrm>
              <a:off x="0" y="-38100"/>
              <a:ext cx="274500" cy="5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51" name="Google Shape;1651;p82"/>
          <p:cNvGrpSpPr/>
          <p:nvPr/>
        </p:nvGrpSpPr>
        <p:grpSpPr>
          <a:xfrm>
            <a:off x="6063597" y="2684896"/>
            <a:ext cx="3080273" cy="2482093"/>
            <a:chOff x="5492000" y="2140675"/>
            <a:chExt cx="3652209" cy="2873125"/>
          </a:xfrm>
        </p:grpSpPr>
        <p:grpSp>
          <p:nvGrpSpPr>
            <p:cNvPr id="1652" name="Google Shape;1652;p82"/>
            <p:cNvGrpSpPr/>
            <p:nvPr/>
          </p:nvGrpSpPr>
          <p:grpSpPr>
            <a:xfrm>
              <a:off x="9088966" y="4226547"/>
              <a:ext cx="55243" cy="402651"/>
              <a:chOff x="0" y="-38100"/>
              <a:chExt cx="29100" cy="212100"/>
            </a:xfrm>
          </p:grpSpPr>
          <p:sp>
            <p:nvSpPr>
              <p:cNvPr id="1653" name="Google Shape;1653;p82"/>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1654" name="Google Shape;1654;p82"/>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655" name="Google Shape;1655;p82"/>
            <p:cNvSpPr/>
            <p:nvPr/>
          </p:nvSpPr>
          <p:spPr>
            <a:xfrm>
              <a:off x="8594600" y="2140675"/>
              <a:ext cx="342000" cy="28194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656" name="Google Shape;1656;p82"/>
            <p:cNvSpPr/>
            <p:nvPr/>
          </p:nvSpPr>
          <p:spPr>
            <a:xfrm>
              <a:off x="5492000" y="4730600"/>
              <a:ext cx="3432900" cy="2832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
        <p:nvSpPr>
          <p:cNvPr id="1657" name="Google Shape;1657;p82"/>
          <p:cNvSpPr txBox="1"/>
          <p:nvPr/>
        </p:nvSpPr>
        <p:spPr>
          <a:xfrm>
            <a:off x="483675" y="2217850"/>
            <a:ext cx="3210300" cy="27132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We can observe that to maintain a maximum of </a:t>
            </a:r>
            <a:r>
              <a:rPr b="1" lang="en-GB" sz="1200">
                <a:solidFill>
                  <a:schemeClr val="dk1"/>
                </a:solidFill>
                <a:latin typeface="Calibri"/>
                <a:ea typeface="Calibri"/>
                <a:cs typeface="Calibri"/>
                <a:sym typeface="Calibri"/>
              </a:rPr>
              <a:t>10% abandon rate</a:t>
            </a:r>
            <a:r>
              <a:rPr lang="en-GB" sz="1200">
                <a:solidFill>
                  <a:schemeClr val="dk1"/>
                </a:solidFill>
                <a:latin typeface="Calibri"/>
                <a:ea typeface="Calibri"/>
                <a:cs typeface="Calibri"/>
                <a:sym typeface="Calibri"/>
              </a:rPr>
              <a:t>, we need to </a:t>
            </a:r>
            <a:r>
              <a:rPr b="1" lang="en-GB" sz="1200">
                <a:solidFill>
                  <a:schemeClr val="dk1"/>
                </a:solidFill>
                <a:latin typeface="Calibri"/>
                <a:ea typeface="Calibri"/>
                <a:cs typeface="Calibri"/>
                <a:sym typeface="Calibri"/>
              </a:rPr>
              <a:t>increase</a:t>
            </a:r>
            <a:r>
              <a:rPr lang="en-GB" sz="1200">
                <a:solidFill>
                  <a:schemeClr val="dk1"/>
                </a:solidFill>
                <a:latin typeface="Calibri"/>
                <a:ea typeface="Calibri"/>
                <a:cs typeface="Calibri"/>
                <a:sym typeface="Calibri"/>
              </a:rPr>
              <a:t> the availability of agents in the </a:t>
            </a:r>
            <a:r>
              <a:rPr b="1" lang="en-GB" sz="1200">
                <a:solidFill>
                  <a:schemeClr val="dk1"/>
                </a:solidFill>
                <a:latin typeface="Calibri"/>
                <a:ea typeface="Calibri"/>
                <a:cs typeface="Calibri"/>
                <a:sym typeface="Calibri"/>
              </a:rPr>
              <a:t>morning</a:t>
            </a:r>
            <a:r>
              <a:rPr lang="en-GB" sz="1200">
                <a:solidFill>
                  <a:schemeClr val="dk1"/>
                </a:solidFill>
                <a:latin typeface="Calibri"/>
                <a:ea typeface="Calibri"/>
                <a:cs typeface="Calibri"/>
                <a:sym typeface="Calibri"/>
              </a:rPr>
              <a:t> </a:t>
            </a:r>
            <a:r>
              <a:rPr b="1" lang="en-GB" sz="1200">
                <a:solidFill>
                  <a:schemeClr val="dk1"/>
                </a:solidFill>
                <a:latin typeface="Calibri"/>
                <a:ea typeface="Calibri"/>
                <a:cs typeface="Calibri"/>
                <a:sym typeface="Calibri"/>
              </a:rPr>
              <a:t>hours</a:t>
            </a:r>
            <a:r>
              <a:rPr lang="en-GB" sz="1200">
                <a:solidFill>
                  <a:schemeClr val="dk1"/>
                </a:solidFill>
                <a:latin typeface="Calibri"/>
                <a:ea typeface="Calibri"/>
                <a:cs typeface="Calibri"/>
                <a:sym typeface="Calibri"/>
              </a:rPr>
              <a:t> by a </a:t>
            </a:r>
            <a:r>
              <a:rPr b="1" lang="en-GB" sz="1200">
                <a:solidFill>
                  <a:schemeClr val="dk1"/>
                </a:solidFill>
                <a:latin typeface="Calibri"/>
                <a:ea typeface="Calibri"/>
                <a:cs typeface="Calibri"/>
                <a:sym typeface="Calibri"/>
              </a:rPr>
              <a:t>large</a:t>
            </a:r>
            <a:r>
              <a:rPr lang="en-GB" sz="1200">
                <a:solidFill>
                  <a:schemeClr val="dk1"/>
                </a:solidFill>
                <a:latin typeface="Calibri"/>
                <a:ea typeface="Calibri"/>
                <a:cs typeface="Calibri"/>
                <a:sym typeface="Calibri"/>
              </a:rPr>
              <a:t> </a:t>
            </a:r>
            <a:r>
              <a:rPr b="1" lang="en-GB" sz="1200">
                <a:solidFill>
                  <a:schemeClr val="dk1"/>
                </a:solidFill>
                <a:latin typeface="Calibri"/>
                <a:ea typeface="Calibri"/>
                <a:cs typeface="Calibri"/>
                <a:sym typeface="Calibri"/>
              </a:rPr>
              <a:t>margin</a:t>
            </a:r>
            <a:r>
              <a:rPr lang="en-GB" sz="1200">
                <a:solidFill>
                  <a:schemeClr val="dk1"/>
                </a:solidFill>
                <a:latin typeface="Calibri"/>
                <a:ea typeface="Calibri"/>
                <a:cs typeface="Calibri"/>
                <a:sym typeface="Calibri"/>
              </a:rPr>
              <a:t> as in these hours, the number of incoming calls are quite high and the number of agents available currently are quite low.</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GB" sz="1200">
                <a:solidFill>
                  <a:schemeClr val="dk1"/>
                </a:solidFill>
                <a:latin typeface="Calibri"/>
                <a:ea typeface="Calibri"/>
                <a:cs typeface="Calibri"/>
                <a:sym typeface="Calibri"/>
              </a:rPr>
              <a:t>During </a:t>
            </a:r>
            <a:r>
              <a:rPr b="1" lang="en-GB" sz="1200">
                <a:solidFill>
                  <a:schemeClr val="dk1"/>
                </a:solidFill>
                <a:latin typeface="Calibri"/>
                <a:ea typeface="Calibri"/>
                <a:cs typeface="Calibri"/>
                <a:sym typeface="Calibri"/>
              </a:rPr>
              <a:t>afternoon</a:t>
            </a:r>
            <a:r>
              <a:rPr lang="en-GB" sz="1200">
                <a:solidFill>
                  <a:schemeClr val="dk1"/>
                </a:solidFill>
                <a:latin typeface="Calibri"/>
                <a:ea typeface="Calibri"/>
                <a:cs typeface="Calibri"/>
                <a:sym typeface="Calibri"/>
              </a:rPr>
              <a:t> </a:t>
            </a:r>
            <a:r>
              <a:rPr b="1" lang="en-GB" sz="1200">
                <a:solidFill>
                  <a:schemeClr val="dk1"/>
                </a:solidFill>
                <a:latin typeface="Calibri"/>
                <a:ea typeface="Calibri"/>
                <a:cs typeface="Calibri"/>
                <a:sym typeface="Calibri"/>
              </a:rPr>
              <a:t>hours</a:t>
            </a:r>
            <a:r>
              <a:rPr lang="en-GB" sz="1200">
                <a:solidFill>
                  <a:schemeClr val="dk1"/>
                </a:solidFill>
                <a:latin typeface="Calibri"/>
                <a:ea typeface="Calibri"/>
                <a:cs typeface="Calibri"/>
                <a:sym typeface="Calibri"/>
              </a:rPr>
              <a:t> and during </a:t>
            </a:r>
            <a:r>
              <a:rPr b="1" lang="en-GB" sz="1200">
                <a:solidFill>
                  <a:schemeClr val="dk1"/>
                </a:solidFill>
                <a:latin typeface="Calibri"/>
                <a:ea typeface="Calibri"/>
                <a:cs typeface="Calibri"/>
                <a:sym typeface="Calibri"/>
              </a:rPr>
              <a:t>late</a:t>
            </a:r>
            <a:r>
              <a:rPr lang="en-GB" sz="1200">
                <a:solidFill>
                  <a:schemeClr val="dk1"/>
                </a:solidFill>
                <a:latin typeface="Calibri"/>
                <a:ea typeface="Calibri"/>
                <a:cs typeface="Calibri"/>
                <a:sym typeface="Calibri"/>
              </a:rPr>
              <a:t> </a:t>
            </a:r>
            <a:r>
              <a:rPr b="1" lang="en-GB" sz="1200">
                <a:solidFill>
                  <a:schemeClr val="dk1"/>
                </a:solidFill>
                <a:latin typeface="Calibri"/>
                <a:ea typeface="Calibri"/>
                <a:cs typeface="Calibri"/>
                <a:sym typeface="Calibri"/>
              </a:rPr>
              <a:t>evening</a:t>
            </a:r>
            <a:r>
              <a:rPr lang="en-GB" sz="1200">
                <a:solidFill>
                  <a:schemeClr val="dk1"/>
                </a:solidFill>
                <a:latin typeface="Calibri"/>
                <a:ea typeface="Calibri"/>
                <a:cs typeface="Calibri"/>
                <a:sym typeface="Calibri"/>
              </a:rPr>
              <a:t> </a:t>
            </a:r>
            <a:r>
              <a:rPr b="1" lang="en-GB" sz="1200">
                <a:solidFill>
                  <a:schemeClr val="dk1"/>
                </a:solidFill>
                <a:latin typeface="Calibri"/>
                <a:ea typeface="Calibri"/>
                <a:cs typeface="Calibri"/>
                <a:sym typeface="Calibri"/>
              </a:rPr>
              <a:t>hours</a:t>
            </a:r>
            <a:r>
              <a:rPr lang="en-GB" sz="1200">
                <a:solidFill>
                  <a:schemeClr val="dk1"/>
                </a:solidFill>
                <a:latin typeface="Calibri"/>
                <a:ea typeface="Calibri"/>
                <a:cs typeface="Calibri"/>
                <a:sym typeface="Calibri"/>
              </a:rPr>
              <a:t>, we need to </a:t>
            </a:r>
            <a:r>
              <a:rPr b="1" lang="en-GB" sz="1200">
                <a:solidFill>
                  <a:schemeClr val="dk1"/>
                </a:solidFill>
                <a:latin typeface="Calibri"/>
                <a:ea typeface="Calibri"/>
                <a:cs typeface="Calibri"/>
                <a:sym typeface="Calibri"/>
              </a:rPr>
              <a:t>increase</a:t>
            </a:r>
            <a:r>
              <a:rPr lang="en-GB" sz="1200">
                <a:solidFill>
                  <a:schemeClr val="dk1"/>
                </a:solidFill>
                <a:latin typeface="Calibri"/>
                <a:ea typeface="Calibri"/>
                <a:cs typeface="Calibri"/>
                <a:sym typeface="Calibri"/>
              </a:rPr>
              <a:t> the availability of agents by a </a:t>
            </a:r>
            <a:r>
              <a:rPr b="1" lang="en-GB" sz="1200">
                <a:solidFill>
                  <a:schemeClr val="dk1"/>
                </a:solidFill>
                <a:latin typeface="Calibri"/>
                <a:ea typeface="Calibri"/>
                <a:cs typeface="Calibri"/>
                <a:sym typeface="Calibri"/>
              </a:rPr>
              <a:t>slight</a:t>
            </a:r>
            <a:r>
              <a:rPr lang="en-GB" sz="1200">
                <a:solidFill>
                  <a:schemeClr val="dk1"/>
                </a:solidFill>
                <a:latin typeface="Calibri"/>
                <a:ea typeface="Calibri"/>
                <a:cs typeface="Calibri"/>
                <a:sym typeface="Calibri"/>
              </a:rPr>
              <a:t> </a:t>
            </a:r>
            <a:r>
              <a:rPr b="1" lang="en-GB" sz="1200">
                <a:solidFill>
                  <a:schemeClr val="dk1"/>
                </a:solidFill>
                <a:latin typeface="Calibri"/>
                <a:ea typeface="Calibri"/>
                <a:cs typeface="Calibri"/>
                <a:sym typeface="Calibri"/>
              </a:rPr>
              <a:t>margin</a:t>
            </a:r>
            <a:r>
              <a:rPr lang="en-GB" sz="1200">
                <a:solidFill>
                  <a:schemeClr val="dk1"/>
                </a:solidFill>
                <a:latin typeface="Calibri"/>
                <a:ea typeface="Calibri"/>
                <a:cs typeface="Calibri"/>
                <a:sym typeface="Calibri"/>
              </a:rPr>
              <a:t> to maintain a maximum of </a:t>
            </a:r>
            <a:r>
              <a:rPr b="1" lang="en-GB" sz="1200">
                <a:solidFill>
                  <a:schemeClr val="dk1"/>
                </a:solidFill>
                <a:latin typeface="Calibri"/>
                <a:ea typeface="Calibri"/>
                <a:cs typeface="Calibri"/>
                <a:sym typeface="Calibri"/>
              </a:rPr>
              <a:t>10% abandon rate</a:t>
            </a:r>
            <a:r>
              <a:rPr lang="en-GB"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pic>
        <p:nvPicPr>
          <p:cNvPr id="1658" name="Google Shape;1658;p82"/>
          <p:cNvPicPr preferRelativeResize="0"/>
          <p:nvPr/>
        </p:nvPicPr>
        <p:blipFill>
          <a:blip r:embed="rId4">
            <a:alphaModFix/>
          </a:blip>
          <a:stretch>
            <a:fillRect/>
          </a:stretch>
        </p:blipFill>
        <p:spPr>
          <a:xfrm>
            <a:off x="4312449" y="2757727"/>
            <a:ext cx="3524151" cy="181384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2" name="Shape 1662"/>
        <p:cNvGrpSpPr/>
        <p:nvPr/>
      </p:nvGrpSpPr>
      <p:grpSpPr>
        <a:xfrm>
          <a:off x="0" y="0"/>
          <a:ext cx="0" cy="0"/>
          <a:chOff x="0" y="0"/>
          <a:chExt cx="0" cy="0"/>
        </a:xfrm>
      </p:grpSpPr>
      <p:grpSp>
        <p:nvGrpSpPr>
          <p:cNvPr id="1663" name="Google Shape;1663;p83"/>
          <p:cNvGrpSpPr/>
          <p:nvPr/>
        </p:nvGrpSpPr>
        <p:grpSpPr>
          <a:xfrm>
            <a:off x="8646558" y="223789"/>
            <a:ext cx="198687" cy="73527"/>
            <a:chOff x="0" y="-38100"/>
            <a:chExt cx="128243" cy="47458"/>
          </a:xfrm>
        </p:grpSpPr>
        <p:sp>
          <p:nvSpPr>
            <p:cNvPr id="1664" name="Google Shape;1664;p83"/>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1665" name="Google Shape;1665;p83"/>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66" name="Google Shape;1666;p83"/>
          <p:cNvGrpSpPr/>
          <p:nvPr/>
        </p:nvGrpSpPr>
        <p:grpSpPr>
          <a:xfrm>
            <a:off x="8646558" y="269840"/>
            <a:ext cx="198687" cy="73527"/>
            <a:chOff x="0" y="-38100"/>
            <a:chExt cx="128243" cy="47458"/>
          </a:xfrm>
        </p:grpSpPr>
        <p:sp>
          <p:nvSpPr>
            <p:cNvPr id="1667" name="Google Shape;1667;p83"/>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1668" name="Google Shape;1668;p83"/>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669" name="Google Shape;1669;p83"/>
          <p:cNvSpPr/>
          <p:nvPr/>
        </p:nvSpPr>
        <p:spPr>
          <a:xfrm>
            <a:off x="412915" y="395724"/>
            <a:ext cx="137214" cy="130010"/>
          </a:xfrm>
          <a:custGeom>
            <a:rect b="b" l="l" r="r" t="t"/>
            <a:pathLst>
              <a:path extrusionOk="0" h="260019" w="274427">
                <a:moveTo>
                  <a:pt x="0" y="0"/>
                </a:moveTo>
                <a:lnTo>
                  <a:pt x="274427" y="0"/>
                </a:lnTo>
                <a:lnTo>
                  <a:pt x="274427" y="260020"/>
                </a:lnTo>
                <a:lnTo>
                  <a:pt x="0" y="260020"/>
                </a:lnTo>
                <a:lnTo>
                  <a:pt x="0" y="0"/>
                </a:lnTo>
                <a:close/>
              </a:path>
            </a:pathLst>
          </a:custGeom>
          <a:blipFill rotWithShape="1">
            <a:blip r:embed="rId3">
              <a:alphaModFix/>
            </a:blip>
            <a:stretch>
              <a:fillRect b="0" l="0" r="0" t="0"/>
            </a:stretch>
          </a:blipFill>
          <a:ln>
            <a:noFill/>
          </a:ln>
        </p:spPr>
      </p:sp>
      <p:grpSp>
        <p:nvGrpSpPr>
          <p:cNvPr id="1670" name="Google Shape;1670;p83"/>
          <p:cNvGrpSpPr/>
          <p:nvPr/>
        </p:nvGrpSpPr>
        <p:grpSpPr>
          <a:xfrm>
            <a:off x="9088966" y="4226547"/>
            <a:ext cx="55243" cy="402651"/>
            <a:chOff x="0" y="-38100"/>
            <a:chExt cx="29100" cy="212100"/>
          </a:xfrm>
        </p:grpSpPr>
        <p:sp>
          <p:nvSpPr>
            <p:cNvPr id="1671" name="Google Shape;1671;p83"/>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1672" name="Google Shape;1672;p83"/>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673" name="Google Shape;1673;p83"/>
          <p:cNvSpPr txBox="1"/>
          <p:nvPr/>
        </p:nvSpPr>
        <p:spPr>
          <a:xfrm>
            <a:off x="696025" y="41113"/>
            <a:ext cx="48603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300">
                <a:solidFill>
                  <a:schemeClr val="dk1"/>
                </a:solidFill>
                <a:latin typeface="Calibri"/>
                <a:ea typeface="Calibri"/>
                <a:cs typeface="Calibri"/>
                <a:sym typeface="Calibri"/>
              </a:rPr>
              <a:t>ABC Call Trend Analysis</a:t>
            </a:r>
            <a:endParaRPr b="1" sz="2300">
              <a:solidFill>
                <a:schemeClr val="dk1"/>
              </a:solidFill>
              <a:latin typeface="Calibri"/>
              <a:ea typeface="Calibri"/>
              <a:cs typeface="Calibri"/>
              <a:sym typeface="Calibri"/>
            </a:endParaRPr>
          </a:p>
        </p:txBody>
      </p:sp>
      <p:sp>
        <p:nvSpPr>
          <p:cNvPr id="1674" name="Google Shape;1674;p83"/>
          <p:cNvSpPr txBox="1"/>
          <p:nvPr/>
        </p:nvSpPr>
        <p:spPr>
          <a:xfrm>
            <a:off x="342125" y="557025"/>
            <a:ext cx="7904100" cy="9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100">
                <a:solidFill>
                  <a:schemeClr val="dk1"/>
                </a:solidFill>
              </a:rPr>
              <a:t>Night Shift Manpower Planning:</a:t>
            </a:r>
            <a:r>
              <a:rPr lang="en-GB" sz="1100">
                <a:solidFill>
                  <a:schemeClr val="dk1"/>
                </a:solidFill>
              </a:rPr>
              <a:t> Customers also call ABC Insurance Company at night but don't get an answer because there are no agents available. This creates a poor customer experience. Assume that for every 100 calls that customers make between 9 am and 9 pm, they also make 30 calls at night between 9 pm and 9 am. The distribution of these 30 calls is as follows:</a:t>
            </a:r>
            <a:br>
              <a:rPr lang="en-GB" sz="1100">
                <a:solidFill>
                  <a:schemeClr val="dk1"/>
                </a:solidFill>
              </a:rPr>
            </a:br>
            <a:r>
              <a:rPr b="1" lang="en-GB" sz="1100">
                <a:solidFill>
                  <a:schemeClr val="dk1"/>
                </a:solidFill>
              </a:rPr>
              <a:t>Your Task:</a:t>
            </a:r>
            <a:r>
              <a:rPr lang="en-GB" sz="1100">
                <a:solidFill>
                  <a:schemeClr val="dk1"/>
                </a:solidFill>
              </a:rPr>
              <a:t> Propose a manpower plan for each time bucket throughout the day, keeping the maximum abandon rate at 10%.</a:t>
            </a:r>
            <a:r>
              <a:rPr b="1" lang="en-GB" sz="1100">
                <a:solidFill>
                  <a:schemeClr val="dk1"/>
                </a:solidFill>
              </a:rPr>
              <a:t>Assumptions:</a:t>
            </a:r>
            <a:r>
              <a:rPr lang="en-GB" sz="1100">
                <a:solidFill>
                  <a:schemeClr val="dk1"/>
                </a:solidFill>
              </a:rPr>
              <a:t> An agent works for 6 days a week; On average, each agent takes 4 unplanned leaves per month; An agent's total working hours are 9 hours, out of which 1.5 hours are spent on lunch and snacks in the office. On average, an agent spends 60% of their total actual working hours (i.e., 60% of 7.5 hours) on calls with customers/users. The total number of days in a month is 30.</a:t>
            </a:r>
            <a:endParaRPr b="1" sz="1200">
              <a:solidFill>
                <a:schemeClr val="dk1"/>
              </a:solidFill>
            </a:endParaRPr>
          </a:p>
          <a:p>
            <a:pPr indent="0" lvl="0" marL="0" rtl="0" algn="l">
              <a:lnSpc>
                <a:spcPct val="115000"/>
              </a:lnSpc>
              <a:spcBef>
                <a:spcPts val="1200"/>
              </a:spcBef>
              <a:spcAft>
                <a:spcPts val="0"/>
              </a:spcAft>
              <a:buNone/>
            </a:pPr>
            <a:r>
              <a:t/>
            </a:r>
            <a:endParaRPr b="1" sz="1200">
              <a:solidFill>
                <a:schemeClr val="dk1"/>
              </a:solidFill>
            </a:endParaRPr>
          </a:p>
          <a:p>
            <a:pPr indent="0" lvl="0" marL="0" rtl="0" algn="l">
              <a:lnSpc>
                <a:spcPct val="115000"/>
              </a:lnSpc>
              <a:spcBef>
                <a:spcPts val="1200"/>
              </a:spcBef>
              <a:spcAft>
                <a:spcPts val="0"/>
              </a:spcAft>
              <a:buNone/>
            </a:pPr>
            <a:r>
              <a:t/>
            </a:r>
            <a:endParaRPr sz="1150">
              <a:solidFill>
                <a:schemeClr val="dk1"/>
              </a:solidFill>
            </a:endParaRPr>
          </a:p>
          <a:p>
            <a:pPr indent="0" lvl="0" marL="0" rtl="0" algn="l">
              <a:spcBef>
                <a:spcPts val="0"/>
              </a:spcBef>
              <a:spcAft>
                <a:spcPts val="0"/>
              </a:spcAft>
              <a:buNone/>
            </a:pPr>
            <a:r>
              <a:rPr lang="en-GB" sz="1600">
                <a:solidFill>
                  <a:schemeClr val="dk1"/>
                </a:solidFill>
                <a:latin typeface="Calibri"/>
                <a:ea typeface="Calibri"/>
                <a:cs typeface="Calibri"/>
                <a:sym typeface="Calibri"/>
              </a:rPr>
              <a:t>                           </a:t>
            </a:r>
            <a:endParaRPr sz="1300">
              <a:solidFill>
                <a:schemeClr val="dk1"/>
              </a:solidFill>
              <a:latin typeface="Calibri"/>
              <a:ea typeface="Calibri"/>
              <a:cs typeface="Calibri"/>
              <a:sym typeface="Calibri"/>
            </a:endParaRPr>
          </a:p>
          <a:p>
            <a:pPr indent="0" lvl="0" marL="0" rtl="0" algn="l">
              <a:spcBef>
                <a:spcPts val="0"/>
              </a:spcBef>
              <a:spcAft>
                <a:spcPts val="0"/>
              </a:spcAft>
              <a:buNone/>
            </a:pPr>
            <a:r>
              <a:t/>
            </a:r>
            <a:endParaRPr b="1" sz="1800">
              <a:solidFill>
                <a:schemeClr val="dk1"/>
              </a:solidFill>
              <a:latin typeface="Calibri"/>
              <a:ea typeface="Calibri"/>
              <a:cs typeface="Calibri"/>
              <a:sym typeface="Calibri"/>
            </a:endParaRPr>
          </a:p>
        </p:txBody>
      </p:sp>
      <p:grpSp>
        <p:nvGrpSpPr>
          <p:cNvPr id="1675" name="Google Shape;1675;p83"/>
          <p:cNvGrpSpPr/>
          <p:nvPr/>
        </p:nvGrpSpPr>
        <p:grpSpPr>
          <a:xfrm>
            <a:off x="844022" y="460774"/>
            <a:ext cx="1068054" cy="96259"/>
            <a:chOff x="0" y="-38100"/>
            <a:chExt cx="274578" cy="50700"/>
          </a:xfrm>
        </p:grpSpPr>
        <p:sp>
          <p:nvSpPr>
            <p:cNvPr id="1676" name="Google Shape;1676;p83"/>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77" name="Google Shape;1677;p83"/>
            <p:cNvSpPr txBox="1"/>
            <p:nvPr/>
          </p:nvSpPr>
          <p:spPr>
            <a:xfrm>
              <a:off x="0" y="-38100"/>
              <a:ext cx="274500" cy="5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78" name="Google Shape;1678;p83"/>
          <p:cNvGrpSpPr/>
          <p:nvPr/>
        </p:nvGrpSpPr>
        <p:grpSpPr>
          <a:xfrm>
            <a:off x="6063597" y="2684896"/>
            <a:ext cx="3080273" cy="2482093"/>
            <a:chOff x="5492000" y="2140675"/>
            <a:chExt cx="3652209" cy="2873125"/>
          </a:xfrm>
        </p:grpSpPr>
        <p:grpSp>
          <p:nvGrpSpPr>
            <p:cNvPr id="1679" name="Google Shape;1679;p83"/>
            <p:cNvGrpSpPr/>
            <p:nvPr/>
          </p:nvGrpSpPr>
          <p:grpSpPr>
            <a:xfrm>
              <a:off x="9088966" y="4226547"/>
              <a:ext cx="55243" cy="402651"/>
              <a:chOff x="0" y="-38100"/>
              <a:chExt cx="29100" cy="212100"/>
            </a:xfrm>
          </p:grpSpPr>
          <p:sp>
            <p:nvSpPr>
              <p:cNvPr id="1680" name="Google Shape;1680;p83"/>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1681" name="Google Shape;1681;p83"/>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682" name="Google Shape;1682;p83"/>
            <p:cNvSpPr/>
            <p:nvPr/>
          </p:nvSpPr>
          <p:spPr>
            <a:xfrm>
              <a:off x="8594600" y="2140675"/>
              <a:ext cx="342000" cy="28194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683" name="Google Shape;1683;p83"/>
            <p:cNvSpPr/>
            <p:nvPr/>
          </p:nvSpPr>
          <p:spPr>
            <a:xfrm>
              <a:off x="5492000" y="4730600"/>
              <a:ext cx="3432900" cy="2832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
        <p:nvSpPr>
          <p:cNvPr id="1684" name="Google Shape;1684;p83"/>
          <p:cNvSpPr txBox="1"/>
          <p:nvPr/>
        </p:nvSpPr>
        <p:spPr>
          <a:xfrm>
            <a:off x="483675" y="2217850"/>
            <a:ext cx="3210300" cy="27132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Font typeface="Calibri"/>
              <a:buChar char="●"/>
            </a:pPr>
            <a:r>
              <a:rPr lang="en-GB" sz="1100">
                <a:solidFill>
                  <a:schemeClr val="dk1"/>
                </a:solidFill>
                <a:latin typeface="Calibri"/>
                <a:ea typeface="Calibri"/>
                <a:cs typeface="Calibri"/>
                <a:sym typeface="Calibri"/>
              </a:rPr>
              <a:t>From the above heatmap, we can observe that for day of the week, </a:t>
            </a:r>
            <a:r>
              <a:rPr b="1" lang="en-GB" sz="1100">
                <a:solidFill>
                  <a:schemeClr val="dk1"/>
                </a:solidFill>
                <a:latin typeface="Calibri"/>
                <a:ea typeface="Calibri"/>
                <a:cs typeface="Calibri"/>
                <a:sym typeface="Calibri"/>
              </a:rPr>
              <a:t>Monday</a:t>
            </a:r>
            <a:r>
              <a:rPr lang="en-GB" sz="1100">
                <a:solidFill>
                  <a:schemeClr val="dk1"/>
                </a:solidFill>
                <a:latin typeface="Calibri"/>
                <a:ea typeface="Calibri"/>
                <a:cs typeface="Calibri"/>
                <a:sym typeface="Calibri"/>
              </a:rPr>
              <a:t> requires the </a:t>
            </a:r>
            <a:r>
              <a:rPr b="1" lang="en-GB" sz="1100">
                <a:solidFill>
                  <a:schemeClr val="dk1"/>
                </a:solidFill>
                <a:latin typeface="Calibri"/>
                <a:ea typeface="Calibri"/>
                <a:cs typeface="Calibri"/>
                <a:sym typeface="Calibri"/>
              </a:rPr>
              <a:t>most number of agents </a:t>
            </a:r>
            <a:r>
              <a:rPr lang="en-GB" sz="1100">
                <a:solidFill>
                  <a:schemeClr val="dk1"/>
                </a:solidFill>
                <a:latin typeface="Calibri"/>
                <a:ea typeface="Calibri"/>
                <a:cs typeface="Calibri"/>
                <a:sym typeface="Calibri"/>
              </a:rPr>
              <a:t>in </a:t>
            </a:r>
            <a:r>
              <a:rPr b="1" lang="en-GB" sz="1100">
                <a:solidFill>
                  <a:schemeClr val="dk1"/>
                </a:solidFill>
                <a:latin typeface="Calibri"/>
                <a:ea typeface="Calibri"/>
                <a:cs typeface="Calibri"/>
                <a:sym typeface="Calibri"/>
              </a:rPr>
              <a:t>individual time buckets </a:t>
            </a:r>
            <a:r>
              <a:rPr lang="en-GB" sz="1100">
                <a:solidFill>
                  <a:schemeClr val="dk1"/>
                </a:solidFill>
                <a:latin typeface="Calibri"/>
                <a:ea typeface="Calibri"/>
                <a:cs typeface="Calibri"/>
                <a:sym typeface="Calibri"/>
              </a:rPr>
              <a:t>as well as for the </a:t>
            </a:r>
            <a:r>
              <a:rPr b="1" lang="en-GB" sz="1100">
                <a:solidFill>
                  <a:schemeClr val="dk1"/>
                </a:solidFill>
                <a:latin typeface="Calibri"/>
                <a:ea typeface="Calibri"/>
                <a:cs typeface="Calibri"/>
                <a:sym typeface="Calibri"/>
              </a:rPr>
              <a:t>overall day </a:t>
            </a:r>
            <a:r>
              <a:rPr lang="en-GB" sz="1100">
                <a:solidFill>
                  <a:schemeClr val="dk1"/>
                </a:solidFill>
                <a:latin typeface="Calibri"/>
                <a:ea typeface="Calibri"/>
                <a:cs typeface="Calibri"/>
                <a:sym typeface="Calibri"/>
              </a:rPr>
              <a:t>as it is starting of the week.</a:t>
            </a:r>
            <a:endParaRPr sz="1100">
              <a:solidFill>
                <a:schemeClr val="dk1"/>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F</a:t>
            </a:r>
            <a:r>
              <a:rPr lang="en-GB" sz="1100">
                <a:solidFill>
                  <a:schemeClr val="dk1"/>
                </a:solidFill>
                <a:latin typeface="Calibri"/>
                <a:ea typeface="Calibri"/>
                <a:cs typeface="Calibri"/>
                <a:sym typeface="Calibri"/>
              </a:rPr>
              <a:t>or rest of the days, agent requirement remains </a:t>
            </a:r>
            <a:r>
              <a:rPr b="1" lang="en-GB" sz="1100">
                <a:solidFill>
                  <a:schemeClr val="dk1"/>
                </a:solidFill>
                <a:latin typeface="Calibri"/>
                <a:ea typeface="Calibri"/>
                <a:cs typeface="Calibri"/>
                <a:sym typeface="Calibri"/>
              </a:rPr>
              <a:t>more or less the same </a:t>
            </a:r>
            <a:r>
              <a:rPr lang="en-GB" sz="1100">
                <a:solidFill>
                  <a:schemeClr val="dk1"/>
                </a:solidFill>
                <a:latin typeface="Calibri"/>
                <a:ea typeface="Calibri"/>
                <a:cs typeface="Calibri"/>
                <a:sym typeface="Calibri"/>
              </a:rPr>
              <a:t>with </a:t>
            </a:r>
            <a:r>
              <a:rPr b="1" lang="en-GB" sz="1100">
                <a:solidFill>
                  <a:schemeClr val="dk1"/>
                </a:solidFill>
                <a:latin typeface="Calibri"/>
                <a:ea typeface="Calibri"/>
                <a:cs typeface="Calibri"/>
                <a:sym typeface="Calibri"/>
              </a:rPr>
              <a:t>Saturday’s</a:t>
            </a:r>
            <a:r>
              <a:rPr lang="en-GB" sz="1100">
                <a:solidFill>
                  <a:schemeClr val="dk1"/>
                </a:solidFill>
                <a:latin typeface="Calibri"/>
                <a:ea typeface="Calibri"/>
                <a:cs typeface="Calibri"/>
                <a:sym typeface="Calibri"/>
              </a:rPr>
              <a:t> and </a:t>
            </a:r>
            <a:r>
              <a:rPr b="1" lang="en-GB" sz="1100">
                <a:solidFill>
                  <a:schemeClr val="dk1"/>
                </a:solidFill>
                <a:latin typeface="Calibri"/>
                <a:ea typeface="Calibri"/>
                <a:cs typeface="Calibri"/>
                <a:sym typeface="Calibri"/>
              </a:rPr>
              <a:t>Sunday‘s</a:t>
            </a:r>
            <a:r>
              <a:rPr lang="en-GB" sz="1100">
                <a:solidFill>
                  <a:schemeClr val="dk1"/>
                </a:solidFill>
                <a:latin typeface="Calibri"/>
                <a:ea typeface="Calibri"/>
                <a:cs typeface="Calibri"/>
                <a:sym typeface="Calibri"/>
              </a:rPr>
              <a:t> requirement on the </a:t>
            </a:r>
            <a:r>
              <a:rPr b="1" lang="en-GB" sz="1100">
                <a:solidFill>
                  <a:schemeClr val="dk1"/>
                </a:solidFill>
                <a:latin typeface="Calibri"/>
                <a:ea typeface="Calibri"/>
                <a:cs typeface="Calibri"/>
                <a:sym typeface="Calibri"/>
              </a:rPr>
              <a:t>lower</a:t>
            </a:r>
            <a:r>
              <a:rPr lang="en-GB" sz="1100">
                <a:solidFill>
                  <a:schemeClr val="dk1"/>
                </a:solidFill>
                <a:latin typeface="Calibri"/>
                <a:ea typeface="Calibri"/>
                <a:cs typeface="Calibri"/>
                <a:sym typeface="Calibri"/>
              </a:rPr>
              <a:t> </a:t>
            </a:r>
            <a:r>
              <a:rPr b="1" lang="en-GB" sz="1100">
                <a:solidFill>
                  <a:schemeClr val="dk1"/>
                </a:solidFill>
                <a:latin typeface="Calibri"/>
                <a:ea typeface="Calibri"/>
                <a:cs typeface="Calibri"/>
                <a:sym typeface="Calibri"/>
              </a:rPr>
              <a:t>side</a:t>
            </a:r>
            <a:r>
              <a:rPr lang="en-GB" sz="1100">
                <a:solidFill>
                  <a:schemeClr val="dk1"/>
                </a:solidFill>
                <a:latin typeface="Calibri"/>
                <a:ea typeface="Calibri"/>
                <a:cs typeface="Calibri"/>
                <a:sym typeface="Calibri"/>
              </a:rPr>
              <a:t> as they are weekends.</a:t>
            </a:r>
            <a:endParaRPr sz="1100">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Calibri"/>
              <a:buChar char="●"/>
            </a:pPr>
            <a:r>
              <a:rPr lang="en-GB" sz="1100">
                <a:solidFill>
                  <a:schemeClr val="dk1"/>
                </a:solidFill>
                <a:latin typeface="Calibri"/>
                <a:ea typeface="Calibri"/>
                <a:cs typeface="Calibri"/>
                <a:sym typeface="Calibri"/>
              </a:rPr>
              <a:t>For individual time buckets, </a:t>
            </a:r>
            <a:r>
              <a:rPr b="1" lang="en-GB" sz="1100">
                <a:solidFill>
                  <a:schemeClr val="dk1"/>
                </a:solidFill>
                <a:latin typeface="Calibri"/>
                <a:ea typeface="Calibri"/>
                <a:cs typeface="Calibri"/>
                <a:sym typeface="Calibri"/>
              </a:rPr>
              <a:t>the most number of agents required </a:t>
            </a:r>
            <a:r>
              <a:rPr lang="en-GB" sz="1100">
                <a:solidFill>
                  <a:schemeClr val="dk1"/>
                </a:solidFill>
                <a:latin typeface="Calibri"/>
                <a:ea typeface="Calibri"/>
                <a:cs typeface="Calibri"/>
                <a:sym typeface="Calibri"/>
              </a:rPr>
              <a:t>is in the </a:t>
            </a:r>
            <a:r>
              <a:rPr b="1" lang="en-GB" sz="1100">
                <a:solidFill>
                  <a:schemeClr val="dk1"/>
                </a:solidFill>
                <a:latin typeface="Calibri"/>
                <a:ea typeface="Calibri"/>
                <a:cs typeface="Calibri"/>
                <a:sym typeface="Calibri"/>
              </a:rPr>
              <a:t>morning</a:t>
            </a:r>
            <a:r>
              <a:rPr lang="en-GB" sz="1100">
                <a:solidFill>
                  <a:schemeClr val="dk1"/>
                </a:solidFill>
                <a:latin typeface="Calibri"/>
                <a:ea typeface="Calibri"/>
                <a:cs typeface="Calibri"/>
                <a:sym typeface="Calibri"/>
              </a:rPr>
              <a:t> </a:t>
            </a:r>
            <a:r>
              <a:rPr b="1" lang="en-GB" sz="1100">
                <a:solidFill>
                  <a:schemeClr val="dk1"/>
                </a:solidFill>
                <a:latin typeface="Calibri"/>
                <a:ea typeface="Calibri"/>
                <a:cs typeface="Calibri"/>
                <a:sym typeface="Calibri"/>
              </a:rPr>
              <a:t>hours</a:t>
            </a:r>
            <a:r>
              <a:rPr lang="en-GB" sz="1100">
                <a:solidFill>
                  <a:schemeClr val="dk1"/>
                </a:solidFill>
                <a:latin typeface="Calibri"/>
                <a:ea typeface="Calibri"/>
                <a:cs typeface="Calibri"/>
                <a:sym typeface="Calibri"/>
              </a:rPr>
              <a:t> from </a:t>
            </a:r>
            <a:r>
              <a:rPr b="1" lang="en-GB" sz="1100">
                <a:solidFill>
                  <a:schemeClr val="dk1"/>
                </a:solidFill>
                <a:latin typeface="Calibri"/>
                <a:ea typeface="Calibri"/>
                <a:cs typeface="Calibri"/>
                <a:sym typeface="Calibri"/>
              </a:rPr>
              <a:t>9 A.M to 1 P.M </a:t>
            </a:r>
            <a:r>
              <a:rPr lang="en-GB" sz="1100">
                <a:solidFill>
                  <a:schemeClr val="dk1"/>
                </a:solidFill>
                <a:latin typeface="Calibri"/>
                <a:ea typeface="Calibri"/>
                <a:cs typeface="Calibri"/>
                <a:sym typeface="Calibri"/>
              </a:rPr>
              <a:t>and the </a:t>
            </a:r>
            <a:r>
              <a:rPr b="1" lang="en-GB" sz="1100">
                <a:solidFill>
                  <a:schemeClr val="dk1"/>
                </a:solidFill>
                <a:latin typeface="Calibri"/>
                <a:ea typeface="Calibri"/>
                <a:cs typeface="Calibri"/>
                <a:sym typeface="Calibri"/>
              </a:rPr>
              <a:t>least number of agents required </a:t>
            </a:r>
            <a:r>
              <a:rPr lang="en-GB" sz="1100">
                <a:solidFill>
                  <a:schemeClr val="dk1"/>
                </a:solidFill>
                <a:latin typeface="Calibri"/>
                <a:ea typeface="Calibri"/>
                <a:cs typeface="Calibri"/>
                <a:sym typeface="Calibri"/>
              </a:rPr>
              <a:t>is at </a:t>
            </a:r>
            <a:r>
              <a:rPr b="1" lang="en-GB" sz="1100">
                <a:solidFill>
                  <a:schemeClr val="dk1"/>
                </a:solidFill>
                <a:latin typeface="Calibri"/>
                <a:ea typeface="Calibri"/>
                <a:cs typeface="Calibri"/>
                <a:sym typeface="Calibri"/>
              </a:rPr>
              <a:t>night</a:t>
            </a:r>
            <a:r>
              <a:rPr lang="en-GB" sz="1100">
                <a:solidFill>
                  <a:schemeClr val="dk1"/>
                </a:solidFill>
                <a:latin typeface="Calibri"/>
                <a:ea typeface="Calibri"/>
                <a:cs typeface="Calibri"/>
                <a:sym typeface="Calibri"/>
              </a:rPr>
              <a:t> </a:t>
            </a:r>
            <a:r>
              <a:rPr b="1" lang="en-GB" sz="1100">
                <a:solidFill>
                  <a:schemeClr val="dk1"/>
                </a:solidFill>
                <a:latin typeface="Calibri"/>
                <a:ea typeface="Calibri"/>
                <a:cs typeface="Calibri"/>
                <a:sym typeface="Calibri"/>
              </a:rPr>
              <a:t>hours</a:t>
            </a:r>
            <a:r>
              <a:rPr lang="en-GB" sz="1100">
                <a:solidFill>
                  <a:schemeClr val="dk1"/>
                </a:solidFill>
                <a:latin typeface="Calibri"/>
                <a:ea typeface="Calibri"/>
                <a:cs typeface="Calibri"/>
                <a:sym typeface="Calibri"/>
              </a:rPr>
              <a:t> from </a:t>
            </a:r>
            <a:r>
              <a:rPr b="1" lang="en-GB" sz="1100">
                <a:solidFill>
                  <a:schemeClr val="dk1"/>
                </a:solidFill>
                <a:latin typeface="Calibri"/>
                <a:ea typeface="Calibri"/>
                <a:cs typeface="Calibri"/>
                <a:sym typeface="Calibri"/>
              </a:rPr>
              <a:t>12 A.M to 5 P.M</a:t>
            </a:r>
            <a:r>
              <a:rPr lang="en-GB" sz="1100">
                <a:solidFill>
                  <a:schemeClr val="dk1"/>
                </a:solidFill>
                <a:latin typeface="Calibri"/>
                <a:ea typeface="Calibri"/>
                <a:cs typeface="Calibri"/>
                <a:sym typeface="Calibri"/>
              </a:rPr>
              <a:t>.</a:t>
            </a:r>
            <a:endParaRPr sz="11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pic>
        <p:nvPicPr>
          <p:cNvPr id="1685" name="Google Shape;1685;p83"/>
          <p:cNvPicPr preferRelativeResize="0"/>
          <p:nvPr/>
        </p:nvPicPr>
        <p:blipFill>
          <a:blip r:embed="rId4">
            <a:alphaModFix/>
          </a:blip>
          <a:stretch>
            <a:fillRect/>
          </a:stretch>
        </p:blipFill>
        <p:spPr>
          <a:xfrm>
            <a:off x="4421951" y="2489163"/>
            <a:ext cx="3210300" cy="198503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grpSp>
        <p:nvGrpSpPr>
          <p:cNvPr id="250" name="Google Shape;250;p30"/>
          <p:cNvGrpSpPr/>
          <p:nvPr/>
        </p:nvGrpSpPr>
        <p:grpSpPr>
          <a:xfrm>
            <a:off x="8646558" y="223790"/>
            <a:ext cx="198684" cy="73525"/>
            <a:chOff x="0" y="-38100"/>
            <a:chExt cx="128243" cy="47458"/>
          </a:xfrm>
        </p:grpSpPr>
        <p:sp>
          <p:nvSpPr>
            <p:cNvPr id="251" name="Google Shape;251;p30"/>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252" name="Google Shape;252;p30"/>
            <p:cNvSpPr txBox="1"/>
            <p:nvPr/>
          </p:nvSpPr>
          <p:spPr>
            <a:xfrm>
              <a:off x="0" y="-38100"/>
              <a:ext cx="128243" cy="47458"/>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3" name="Google Shape;253;p30"/>
          <p:cNvGrpSpPr/>
          <p:nvPr/>
        </p:nvGrpSpPr>
        <p:grpSpPr>
          <a:xfrm>
            <a:off x="8646558" y="269842"/>
            <a:ext cx="198684" cy="73525"/>
            <a:chOff x="0" y="-38100"/>
            <a:chExt cx="128243" cy="47458"/>
          </a:xfrm>
        </p:grpSpPr>
        <p:sp>
          <p:nvSpPr>
            <p:cNvPr id="254" name="Google Shape;254;p30"/>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255" name="Google Shape;255;p30"/>
            <p:cNvSpPr txBox="1"/>
            <p:nvPr/>
          </p:nvSpPr>
          <p:spPr>
            <a:xfrm>
              <a:off x="0" y="-38100"/>
              <a:ext cx="128243" cy="47458"/>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56" name="Google Shape;256;p30"/>
          <p:cNvSpPr/>
          <p:nvPr/>
        </p:nvSpPr>
        <p:spPr>
          <a:xfrm>
            <a:off x="336715" y="243325"/>
            <a:ext cx="137213" cy="130010"/>
          </a:xfrm>
          <a:custGeom>
            <a:rect b="b" l="l" r="r" t="t"/>
            <a:pathLst>
              <a:path extrusionOk="0" h="260019" w="274427">
                <a:moveTo>
                  <a:pt x="0" y="0"/>
                </a:moveTo>
                <a:lnTo>
                  <a:pt x="274427" y="0"/>
                </a:lnTo>
                <a:lnTo>
                  <a:pt x="274427" y="260020"/>
                </a:lnTo>
                <a:lnTo>
                  <a:pt x="0" y="260020"/>
                </a:lnTo>
                <a:lnTo>
                  <a:pt x="0" y="0"/>
                </a:lnTo>
                <a:close/>
              </a:path>
            </a:pathLst>
          </a:custGeom>
          <a:blipFill rotWithShape="1">
            <a:blip r:embed="rId3">
              <a:alphaModFix/>
            </a:blip>
            <a:stretch>
              <a:fillRect b="0" l="0" r="0" t="0"/>
            </a:stretch>
          </a:blipFill>
          <a:ln>
            <a:noFill/>
          </a:ln>
        </p:spPr>
      </p:sp>
      <p:grpSp>
        <p:nvGrpSpPr>
          <p:cNvPr id="257" name="Google Shape;257;p30"/>
          <p:cNvGrpSpPr/>
          <p:nvPr/>
        </p:nvGrpSpPr>
        <p:grpSpPr>
          <a:xfrm>
            <a:off x="9088966" y="4226546"/>
            <a:ext cx="55034" cy="402604"/>
            <a:chOff x="0" y="-38100"/>
            <a:chExt cx="28989" cy="212072"/>
          </a:xfrm>
        </p:grpSpPr>
        <p:sp>
          <p:nvSpPr>
            <p:cNvPr id="258" name="Google Shape;258;p30"/>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259" name="Google Shape;259;p30"/>
            <p:cNvSpPr txBox="1"/>
            <p:nvPr/>
          </p:nvSpPr>
          <p:spPr>
            <a:xfrm>
              <a:off x="0" y="-38100"/>
              <a:ext cx="28989" cy="212072"/>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60" name="Google Shape;260;p30"/>
          <p:cNvGrpSpPr/>
          <p:nvPr/>
        </p:nvGrpSpPr>
        <p:grpSpPr>
          <a:xfrm>
            <a:off x="984615" y="804104"/>
            <a:ext cx="521259" cy="96146"/>
            <a:chOff x="0" y="-38100"/>
            <a:chExt cx="274578" cy="50643"/>
          </a:xfrm>
        </p:grpSpPr>
        <p:sp>
          <p:nvSpPr>
            <p:cNvPr id="261" name="Google Shape;261;p30"/>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62" name="Google Shape;262;p30"/>
            <p:cNvSpPr txBox="1"/>
            <p:nvPr/>
          </p:nvSpPr>
          <p:spPr>
            <a:xfrm>
              <a:off x="0" y="-38100"/>
              <a:ext cx="274578" cy="5064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63" name="Google Shape;263;p30"/>
          <p:cNvSpPr txBox="1"/>
          <p:nvPr/>
        </p:nvSpPr>
        <p:spPr>
          <a:xfrm>
            <a:off x="4071097" y="3988211"/>
            <a:ext cx="1001806" cy="123859"/>
          </a:xfrm>
          <a:prstGeom prst="rect">
            <a:avLst/>
          </a:prstGeom>
          <a:noFill/>
          <a:ln>
            <a:noFill/>
          </a:ln>
        </p:spPr>
        <p:txBody>
          <a:bodyPr anchorCtr="0" anchor="t" bIns="0" lIns="0" spcFirstLastPara="1" rIns="0" wrap="square" tIns="0">
            <a:spAutoFit/>
          </a:bodyPr>
          <a:lstStyle/>
          <a:p>
            <a:pPr indent="0" lvl="0" marL="0" marR="0" rtl="0" algn="ctr">
              <a:lnSpc>
                <a:spcPct val="140027"/>
              </a:lnSpc>
              <a:spcBef>
                <a:spcPts val="0"/>
              </a:spcBef>
              <a:spcAft>
                <a:spcPts val="0"/>
              </a:spcAft>
              <a:buNone/>
            </a:pPr>
            <a:r>
              <a:rPr b="1" i="0" lang="en-GB" sz="700" u="none" cap="none" strike="noStrike">
                <a:solidFill>
                  <a:srgbClr val="FFFFFF"/>
                </a:solidFill>
                <a:latin typeface="Open Sans"/>
                <a:ea typeface="Open Sans"/>
                <a:cs typeface="Open Sans"/>
                <a:sym typeface="Open Sans"/>
              </a:rPr>
              <a:t>Learn More</a:t>
            </a:r>
            <a:endParaRPr sz="700"/>
          </a:p>
        </p:txBody>
      </p:sp>
      <p:sp>
        <p:nvSpPr>
          <p:cNvPr id="264" name="Google Shape;264;p30"/>
          <p:cNvSpPr txBox="1"/>
          <p:nvPr/>
        </p:nvSpPr>
        <p:spPr>
          <a:xfrm>
            <a:off x="896575" y="365700"/>
            <a:ext cx="2158800" cy="3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300">
                <a:solidFill>
                  <a:schemeClr val="dk1"/>
                </a:solidFill>
                <a:latin typeface="Calibri"/>
                <a:ea typeface="Calibri"/>
                <a:cs typeface="Calibri"/>
                <a:sym typeface="Calibri"/>
              </a:rPr>
              <a:t>Plan</a:t>
            </a:r>
            <a:endParaRPr b="1" sz="2300">
              <a:solidFill>
                <a:schemeClr val="dk1"/>
              </a:solidFill>
              <a:latin typeface="Calibri"/>
              <a:ea typeface="Calibri"/>
              <a:cs typeface="Calibri"/>
              <a:sym typeface="Calibri"/>
            </a:endParaRPr>
          </a:p>
        </p:txBody>
      </p:sp>
      <p:sp>
        <p:nvSpPr>
          <p:cNvPr id="265" name="Google Shape;265;p30"/>
          <p:cNvSpPr txBox="1"/>
          <p:nvPr/>
        </p:nvSpPr>
        <p:spPr>
          <a:xfrm>
            <a:off x="984625" y="1120650"/>
            <a:ext cx="7049700" cy="1132500"/>
          </a:xfrm>
          <a:prstGeom prst="rect">
            <a:avLst/>
          </a:prstGeom>
          <a:noFill/>
          <a:ln>
            <a:noFill/>
          </a:ln>
        </p:spPr>
        <p:txBody>
          <a:bodyPr anchorCtr="0" anchor="t" bIns="91425" lIns="91425" spcFirstLastPara="1" rIns="91425" wrap="square" tIns="91425">
            <a:noAutofit/>
          </a:bodyPr>
          <a:lstStyle/>
          <a:p>
            <a:pPr indent="0" lvl="0" marL="0" rtl="0" algn="l">
              <a:lnSpc>
                <a:spcPct val="159942"/>
              </a:lnSpc>
              <a:spcBef>
                <a:spcPts val="0"/>
              </a:spcBef>
              <a:spcAft>
                <a:spcPts val="0"/>
              </a:spcAft>
              <a:buNone/>
            </a:pPr>
            <a:r>
              <a:rPr lang="en-GB" sz="1250">
                <a:solidFill>
                  <a:srgbClr val="4A4A45"/>
                </a:solidFill>
                <a:latin typeface="Lato"/>
                <a:ea typeface="Lato"/>
                <a:cs typeface="Lato"/>
                <a:sym typeface="Lato"/>
              </a:rPr>
              <a:t>Our plan is to select a best self-productivity book for personal development and mental strength. As there is a lot of books available in market (development, lifestyle, living, etc..)</a:t>
            </a:r>
            <a:endParaRPr sz="1250">
              <a:solidFill>
                <a:srgbClr val="4A4A45"/>
              </a:solidFill>
              <a:latin typeface="Lato"/>
              <a:ea typeface="Lato"/>
              <a:cs typeface="Lato"/>
              <a:sym typeface="Lato"/>
            </a:endParaRPr>
          </a:p>
          <a:p>
            <a:pPr indent="0" lvl="0" marL="0" rtl="0" algn="l">
              <a:lnSpc>
                <a:spcPct val="159942"/>
              </a:lnSpc>
              <a:spcBef>
                <a:spcPts val="0"/>
              </a:spcBef>
              <a:spcAft>
                <a:spcPts val="0"/>
              </a:spcAft>
              <a:buClr>
                <a:srgbClr val="4A4A45"/>
              </a:buClr>
              <a:buSzPts val="1750"/>
              <a:buFont typeface="Lato"/>
              <a:buNone/>
            </a:pPr>
            <a:r>
              <a:rPr lang="en-GB" sz="1250">
                <a:solidFill>
                  <a:srgbClr val="4A4A45"/>
                </a:solidFill>
                <a:latin typeface="Lato"/>
                <a:ea typeface="Lato"/>
                <a:cs typeface="Lato"/>
                <a:sym typeface="Lato"/>
              </a:rPr>
              <a:t> We select it by the methodology as follows: </a:t>
            </a:r>
            <a:endParaRPr sz="125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266" name="Google Shape;266;p30"/>
          <p:cNvSpPr txBox="1"/>
          <p:nvPr/>
        </p:nvSpPr>
        <p:spPr>
          <a:xfrm>
            <a:off x="1167900" y="2147050"/>
            <a:ext cx="6807000" cy="2482200"/>
          </a:xfrm>
          <a:prstGeom prst="rect">
            <a:avLst/>
          </a:prstGeom>
          <a:noFill/>
          <a:ln>
            <a:noFill/>
          </a:ln>
        </p:spPr>
        <p:txBody>
          <a:bodyPr anchorCtr="0" anchor="t" bIns="91425" lIns="91425" spcFirstLastPara="1" rIns="91425" wrap="square" tIns="91425">
            <a:noAutofit/>
          </a:bodyPr>
          <a:lstStyle/>
          <a:p>
            <a:pPr indent="0" lvl="0" marL="0" rtl="0" algn="l">
              <a:lnSpc>
                <a:spcPct val="125011"/>
              </a:lnSpc>
              <a:spcBef>
                <a:spcPts val="0"/>
              </a:spcBef>
              <a:spcAft>
                <a:spcPts val="0"/>
              </a:spcAft>
              <a:buNone/>
            </a:pPr>
            <a:r>
              <a:rPr b="1" lang="en-GB" sz="1787">
                <a:solidFill>
                  <a:srgbClr val="282824"/>
                </a:solidFill>
                <a:latin typeface="Lato"/>
                <a:ea typeface="Lato"/>
                <a:cs typeface="Lato"/>
                <a:sym typeface="Lato"/>
              </a:rPr>
              <a:t>Objectives :</a:t>
            </a:r>
            <a:endParaRPr b="1" sz="1787">
              <a:solidFill>
                <a:srgbClr val="282824"/>
              </a:solidFill>
              <a:latin typeface="Lato"/>
              <a:ea typeface="Lato"/>
              <a:cs typeface="Lato"/>
              <a:sym typeface="Lato"/>
            </a:endParaRPr>
          </a:p>
          <a:p>
            <a:pPr indent="0" lvl="0" marL="0" rtl="0" algn="l">
              <a:lnSpc>
                <a:spcPct val="159942"/>
              </a:lnSpc>
              <a:spcBef>
                <a:spcPts val="0"/>
              </a:spcBef>
              <a:spcAft>
                <a:spcPts val="0"/>
              </a:spcAft>
              <a:buNone/>
            </a:pPr>
            <a:r>
              <a:rPr lang="en-GB" sz="1200">
                <a:solidFill>
                  <a:srgbClr val="4A4A45"/>
                </a:solidFill>
                <a:latin typeface="Lato"/>
                <a:ea typeface="Lato"/>
                <a:cs typeface="Lato"/>
                <a:sym typeface="Lato"/>
              </a:rPr>
              <a:t>               Improving time management, goal setting, and personal growth through the chosen book.</a:t>
            </a:r>
            <a:endParaRPr sz="1200">
              <a:solidFill>
                <a:srgbClr val="4A4A45"/>
              </a:solidFill>
              <a:latin typeface="Lato"/>
              <a:ea typeface="Lato"/>
              <a:cs typeface="Lato"/>
              <a:sym typeface="Lato"/>
            </a:endParaRPr>
          </a:p>
          <a:p>
            <a:pPr indent="0" lvl="0" marL="0" rtl="0" algn="l">
              <a:lnSpc>
                <a:spcPct val="125011"/>
              </a:lnSpc>
              <a:spcBef>
                <a:spcPts val="0"/>
              </a:spcBef>
              <a:spcAft>
                <a:spcPts val="0"/>
              </a:spcAft>
              <a:buNone/>
            </a:pPr>
            <a:r>
              <a:rPr b="1" lang="en-GB" sz="1750">
                <a:solidFill>
                  <a:srgbClr val="282824"/>
                </a:solidFill>
                <a:latin typeface="Lato"/>
                <a:ea typeface="Lato"/>
                <a:cs typeface="Lato"/>
                <a:sym typeface="Lato"/>
              </a:rPr>
              <a:t>Key Criteria :</a:t>
            </a:r>
            <a:endParaRPr b="1" sz="1750">
              <a:solidFill>
                <a:srgbClr val="282824"/>
              </a:solidFill>
              <a:latin typeface="Lato"/>
              <a:ea typeface="Lato"/>
              <a:cs typeface="Lato"/>
              <a:sym typeface="Lato"/>
            </a:endParaRPr>
          </a:p>
          <a:p>
            <a:pPr indent="0" lvl="0" marL="0" rtl="0" algn="l">
              <a:lnSpc>
                <a:spcPct val="125011"/>
              </a:lnSpc>
              <a:spcBef>
                <a:spcPts val="0"/>
              </a:spcBef>
              <a:spcAft>
                <a:spcPts val="0"/>
              </a:spcAft>
              <a:buNone/>
            </a:pPr>
            <a:r>
              <a:rPr b="1" lang="en-GB" sz="1750">
                <a:solidFill>
                  <a:srgbClr val="282824"/>
                </a:solidFill>
                <a:latin typeface="Lato"/>
                <a:ea typeface="Lato"/>
                <a:cs typeface="Lato"/>
                <a:sym typeface="Lato"/>
              </a:rPr>
              <a:t>           </a:t>
            </a:r>
            <a:r>
              <a:rPr lang="en-GB" sz="1200">
                <a:solidFill>
                  <a:srgbClr val="4A4A45"/>
                </a:solidFill>
                <a:latin typeface="Lato"/>
                <a:ea typeface="Lato"/>
                <a:cs typeface="Lato"/>
                <a:sym typeface="Lato"/>
              </a:rPr>
              <a:t>User ratings, content relevance, and practicality as evaluation   parameters.</a:t>
            </a:r>
            <a:endParaRPr b="1" sz="1200">
              <a:solidFill>
                <a:srgbClr val="282824"/>
              </a:solidFill>
              <a:latin typeface="Lato"/>
              <a:ea typeface="Lato"/>
              <a:cs typeface="Lato"/>
              <a:sym typeface="Lato"/>
            </a:endParaRPr>
          </a:p>
          <a:p>
            <a:pPr indent="0" lvl="0" marL="0" rtl="0" algn="l">
              <a:lnSpc>
                <a:spcPct val="125011"/>
              </a:lnSpc>
              <a:spcBef>
                <a:spcPts val="0"/>
              </a:spcBef>
              <a:spcAft>
                <a:spcPts val="0"/>
              </a:spcAft>
              <a:buNone/>
            </a:pPr>
            <a:r>
              <a:rPr b="1" lang="en-GB" sz="1750">
                <a:solidFill>
                  <a:srgbClr val="282824"/>
                </a:solidFill>
                <a:latin typeface="Lato"/>
                <a:ea typeface="Lato"/>
                <a:cs typeface="Lato"/>
                <a:sym typeface="Lato"/>
              </a:rPr>
              <a:t>Data Sources :</a:t>
            </a:r>
            <a:endParaRPr b="1" sz="1750">
              <a:solidFill>
                <a:srgbClr val="282824"/>
              </a:solidFill>
              <a:latin typeface="Lato"/>
              <a:ea typeface="Lato"/>
              <a:cs typeface="Lato"/>
              <a:sym typeface="Lato"/>
            </a:endParaRPr>
          </a:p>
          <a:p>
            <a:pPr indent="0" lvl="0" marL="0" rtl="0" algn="l">
              <a:lnSpc>
                <a:spcPct val="125011"/>
              </a:lnSpc>
              <a:spcBef>
                <a:spcPts val="0"/>
              </a:spcBef>
              <a:spcAft>
                <a:spcPts val="0"/>
              </a:spcAft>
              <a:buNone/>
            </a:pPr>
            <a:r>
              <a:rPr b="1" lang="en-GB" sz="1750">
                <a:solidFill>
                  <a:srgbClr val="282824"/>
                </a:solidFill>
                <a:latin typeface="Lato"/>
                <a:ea typeface="Lato"/>
                <a:cs typeface="Lato"/>
                <a:sym typeface="Lato"/>
              </a:rPr>
              <a:t>          </a:t>
            </a:r>
            <a:r>
              <a:rPr b="1" lang="en-GB" sz="1200">
                <a:solidFill>
                  <a:srgbClr val="282824"/>
                </a:solidFill>
                <a:latin typeface="Lato"/>
                <a:ea typeface="Lato"/>
                <a:cs typeface="Lato"/>
                <a:sym typeface="Lato"/>
              </a:rPr>
              <a:t> </a:t>
            </a:r>
            <a:r>
              <a:rPr lang="en-GB" sz="1200">
                <a:solidFill>
                  <a:srgbClr val="4A4A45"/>
                </a:solidFill>
                <a:latin typeface="Lato"/>
                <a:ea typeface="Lato"/>
                <a:cs typeface="Lato"/>
                <a:sym typeface="Lato"/>
              </a:rPr>
              <a:t>Online bookstores, review platforms, and personal recommendations provide valuable </a:t>
            </a:r>
            <a:endParaRPr sz="1200">
              <a:solidFill>
                <a:srgbClr val="4A4A45"/>
              </a:solidFill>
              <a:latin typeface="Lato"/>
              <a:ea typeface="Lato"/>
              <a:cs typeface="Lato"/>
              <a:sym typeface="Lato"/>
            </a:endParaRPr>
          </a:p>
          <a:p>
            <a:pPr indent="0" lvl="0" marL="0" rtl="0" algn="l">
              <a:lnSpc>
                <a:spcPct val="125011"/>
              </a:lnSpc>
              <a:spcBef>
                <a:spcPts val="0"/>
              </a:spcBef>
              <a:spcAft>
                <a:spcPts val="0"/>
              </a:spcAft>
              <a:buNone/>
            </a:pPr>
            <a:r>
              <a:rPr lang="en-GB" sz="1200">
                <a:solidFill>
                  <a:srgbClr val="4A4A45"/>
                </a:solidFill>
                <a:latin typeface="Lato"/>
                <a:ea typeface="Lato"/>
                <a:cs typeface="Lato"/>
                <a:sym typeface="Lato"/>
              </a:rPr>
              <a:t>                 </a:t>
            </a:r>
            <a:r>
              <a:rPr lang="en-GB" sz="1200">
                <a:solidFill>
                  <a:srgbClr val="4A4A45"/>
                </a:solidFill>
                <a:latin typeface="Lato"/>
                <a:ea typeface="Lato"/>
                <a:cs typeface="Lato"/>
                <a:sym typeface="Lato"/>
              </a:rPr>
              <a:t>insights.</a:t>
            </a:r>
            <a:endParaRPr sz="1200">
              <a:solidFill>
                <a:srgbClr val="4A4A45"/>
              </a:solidFill>
              <a:latin typeface="Lato"/>
              <a:ea typeface="Lato"/>
              <a:cs typeface="Lato"/>
              <a:sym typeface="Lato"/>
            </a:endParaRPr>
          </a:p>
          <a:p>
            <a:pPr indent="0" lvl="0" marL="0" rtl="0" algn="l">
              <a:lnSpc>
                <a:spcPct val="125011"/>
              </a:lnSpc>
              <a:spcBef>
                <a:spcPts val="0"/>
              </a:spcBef>
              <a:spcAft>
                <a:spcPts val="0"/>
              </a:spcAft>
              <a:buClr>
                <a:srgbClr val="282824"/>
              </a:buClr>
              <a:buSzPts val="2187"/>
              <a:buFont typeface="Lato"/>
              <a:buNone/>
            </a:pPr>
            <a:r>
              <a:t/>
            </a:r>
            <a:endParaRPr b="1" sz="1750">
              <a:solidFill>
                <a:srgbClr val="282824"/>
              </a:solidFill>
              <a:latin typeface="Lato"/>
              <a:ea typeface="Lato"/>
              <a:cs typeface="Lato"/>
              <a:sym typeface="Lato"/>
            </a:endParaRPr>
          </a:p>
          <a:p>
            <a:pPr indent="0" lvl="0" marL="0" rtl="0" algn="l">
              <a:spcBef>
                <a:spcPts val="0"/>
              </a:spcBef>
              <a:spcAft>
                <a:spcPts val="0"/>
              </a:spcAft>
              <a:buNone/>
            </a:pPr>
            <a:r>
              <a:rPr b="1" lang="en-GB" sz="1787">
                <a:solidFill>
                  <a:srgbClr val="282824"/>
                </a:solidFill>
                <a:latin typeface="Lato"/>
                <a:ea typeface="Lato"/>
                <a:cs typeface="Lato"/>
                <a:sym typeface="Lato"/>
              </a:rPr>
              <a:t>                                                                                                      </a:t>
            </a:r>
            <a:endParaRPr b="1" sz="1787">
              <a:solidFill>
                <a:srgbClr val="282824"/>
              </a:solidFill>
              <a:latin typeface="Lato"/>
              <a:ea typeface="Lato"/>
              <a:cs typeface="Lato"/>
              <a:sym typeface="Lato"/>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b="1" sz="1787">
              <a:solidFill>
                <a:srgbClr val="282824"/>
              </a:solidFill>
              <a:latin typeface="Lato"/>
              <a:ea typeface="Lato"/>
              <a:cs typeface="Lato"/>
              <a:sym typeface="Lato"/>
            </a:endParaRPr>
          </a:p>
        </p:txBody>
      </p:sp>
      <p:grpSp>
        <p:nvGrpSpPr>
          <p:cNvPr id="267" name="Google Shape;267;p30"/>
          <p:cNvGrpSpPr/>
          <p:nvPr/>
        </p:nvGrpSpPr>
        <p:grpSpPr>
          <a:xfrm>
            <a:off x="6063597" y="2684896"/>
            <a:ext cx="3080273" cy="2482093"/>
            <a:chOff x="5492000" y="2140675"/>
            <a:chExt cx="3652209" cy="2873125"/>
          </a:xfrm>
        </p:grpSpPr>
        <p:grpSp>
          <p:nvGrpSpPr>
            <p:cNvPr id="268" name="Google Shape;268;p30"/>
            <p:cNvGrpSpPr/>
            <p:nvPr/>
          </p:nvGrpSpPr>
          <p:grpSpPr>
            <a:xfrm>
              <a:off x="9088966" y="4226547"/>
              <a:ext cx="55243" cy="402651"/>
              <a:chOff x="0" y="-38100"/>
              <a:chExt cx="29100" cy="212100"/>
            </a:xfrm>
          </p:grpSpPr>
          <p:sp>
            <p:nvSpPr>
              <p:cNvPr id="269" name="Google Shape;269;p30"/>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270" name="Google Shape;270;p30"/>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71" name="Google Shape;271;p30"/>
            <p:cNvSpPr/>
            <p:nvPr/>
          </p:nvSpPr>
          <p:spPr>
            <a:xfrm>
              <a:off x="8594600" y="2140675"/>
              <a:ext cx="342000" cy="28194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72" name="Google Shape;272;p30"/>
            <p:cNvSpPr/>
            <p:nvPr/>
          </p:nvSpPr>
          <p:spPr>
            <a:xfrm>
              <a:off x="5492000" y="4730600"/>
              <a:ext cx="3432900" cy="2832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
        <p:nvSpPr>
          <p:cNvPr id="273" name="Google Shape;273;p30"/>
          <p:cNvSpPr txBox="1"/>
          <p:nvPr/>
        </p:nvSpPr>
        <p:spPr>
          <a:xfrm>
            <a:off x="635621" y="147600"/>
            <a:ext cx="4954500" cy="354000"/>
          </a:xfrm>
          <a:prstGeom prst="rect">
            <a:avLst/>
          </a:prstGeom>
          <a:noFill/>
          <a:ln>
            <a:noFill/>
          </a:ln>
        </p:spPr>
        <p:txBody>
          <a:bodyPr anchorCtr="0" anchor="t" bIns="0" lIns="0" spcFirstLastPara="1" rIns="0" wrap="square" tIns="0">
            <a:spAutoFit/>
          </a:bodyPr>
          <a:lstStyle/>
          <a:p>
            <a:pPr indent="0" lvl="0" marL="0" marR="0" rtl="0" algn="l">
              <a:lnSpc>
                <a:spcPct val="117017"/>
              </a:lnSpc>
              <a:spcBef>
                <a:spcPts val="0"/>
              </a:spcBef>
              <a:spcAft>
                <a:spcPts val="0"/>
              </a:spcAft>
              <a:buNone/>
            </a:pPr>
            <a:r>
              <a:rPr b="1" i="0" lang="en-GB" sz="2300" u="none" cap="none" strike="noStrike">
                <a:solidFill>
                  <a:srgbClr val="1F2020"/>
                </a:solidFill>
                <a:latin typeface="Poppins"/>
                <a:ea typeface="Poppins"/>
                <a:cs typeface="Poppins"/>
                <a:sym typeface="Poppins"/>
              </a:rPr>
              <a:t>Data </a:t>
            </a:r>
            <a:r>
              <a:rPr b="1" lang="en-GB" sz="2300">
                <a:solidFill>
                  <a:srgbClr val="1F2020"/>
                </a:solidFill>
                <a:latin typeface="Poppins"/>
                <a:ea typeface="Poppins"/>
                <a:cs typeface="Poppins"/>
                <a:sym typeface="Poppins"/>
              </a:rPr>
              <a:t>Analysis in everyday life</a:t>
            </a:r>
            <a:endParaRPr sz="7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9" name="Shape 1689"/>
        <p:cNvGrpSpPr/>
        <p:nvPr/>
      </p:nvGrpSpPr>
      <p:grpSpPr>
        <a:xfrm>
          <a:off x="0" y="0"/>
          <a:ext cx="0" cy="0"/>
          <a:chOff x="0" y="0"/>
          <a:chExt cx="0" cy="0"/>
        </a:xfrm>
      </p:grpSpPr>
      <p:grpSp>
        <p:nvGrpSpPr>
          <p:cNvPr id="1690" name="Google Shape;1690;p84"/>
          <p:cNvGrpSpPr/>
          <p:nvPr/>
        </p:nvGrpSpPr>
        <p:grpSpPr>
          <a:xfrm>
            <a:off x="8646558" y="223789"/>
            <a:ext cx="198687" cy="73527"/>
            <a:chOff x="0" y="-38100"/>
            <a:chExt cx="128243" cy="47458"/>
          </a:xfrm>
        </p:grpSpPr>
        <p:sp>
          <p:nvSpPr>
            <p:cNvPr id="1691" name="Google Shape;1691;p84"/>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1692" name="Google Shape;1692;p84"/>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93" name="Google Shape;1693;p84"/>
          <p:cNvGrpSpPr/>
          <p:nvPr/>
        </p:nvGrpSpPr>
        <p:grpSpPr>
          <a:xfrm>
            <a:off x="8646558" y="269840"/>
            <a:ext cx="198687" cy="73527"/>
            <a:chOff x="0" y="-38100"/>
            <a:chExt cx="128243" cy="47458"/>
          </a:xfrm>
        </p:grpSpPr>
        <p:sp>
          <p:nvSpPr>
            <p:cNvPr id="1694" name="Google Shape;1694;p84"/>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1695" name="Google Shape;1695;p84"/>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696" name="Google Shape;1696;p84"/>
          <p:cNvSpPr/>
          <p:nvPr/>
        </p:nvSpPr>
        <p:spPr>
          <a:xfrm>
            <a:off x="412915" y="395724"/>
            <a:ext cx="137214" cy="130010"/>
          </a:xfrm>
          <a:custGeom>
            <a:rect b="b" l="l" r="r" t="t"/>
            <a:pathLst>
              <a:path extrusionOk="0" h="260019" w="274427">
                <a:moveTo>
                  <a:pt x="0" y="0"/>
                </a:moveTo>
                <a:lnTo>
                  <a:pt x="274427" y="0"/>
                </a:lnTo>
                <a:lnTo>
                  <a:pt x="274427" y="260020"/>
                </a:lnTo>
                <a:lnTo>
                  <a:pt x="0" y="260020"/>
                </a:lnTo>
                <a:lnTo>
                  <a:pt x="0" y="0"/>
                </a:lnTo>
                <a:close/>
              </a:path>
            </a:pathLst>
          </a:custGeom>
          <a:blipFill rotWithShape="1">
            <a:blip r:embed="rId3">
              <a:alphaModFix/>
            </a:blip>
            <a:stretch>
              <a:fillRect b="0" l="0" r="0" t="0"/>
            </a:stretch>
          </a:blipFill>
          <a:ln>
            <a:noFill/>
          </a:ln>
        </p:spPr>
      </p:sp>
      <p:grpSp>
        <p:nvGrpSpPr>
          <p:cNvPr id="1697" name="Google Shape;1697;p84"/>
          <p:cNvGrpSpPr/>
          <p:nvPr/>
        </p:nvGrpSpPr>
        <p:grpSpPr>
          <a:xfrm>
            <a:off x="9088966" y="4226547"/>
            <a:ext cx="55243" cy="402651"/>
            <a:chOff x="0" y="-38100"/>
            <a:chExt cx="29100" cy="212100"/>
          </a:xfrm>
        </p:grpSpPr>
        <p:sp>
          <p:nvSpPr>
            <p:cNvPr id="1698" name="Google Shape;1698;p84"/>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1699" name="Google Shape;1699;p84"/>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700" name="Google Shape;1700;p84"/>
          <p:cNvSpPr txBox="1"/>
          <p:nvPr/>
        </p:nvSpPr>
        <p:spPr>
          <a:xfrm>
            <a:off x="696025" y="41113"/>
            <a:ext cx="48603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300">
                <a:solidFill>
                  <a:schemeClr val="dk1"/>
                </a:solidFill>
                <a:latin typeface="Calibri"/>
                <a:ea typeface="Calibri"/>
                <a:cs typeface="Calibri"/>
                <a:sym typeface="Calibri"/>
              </a:rPr>
              <a:t>ABC Call Trend Analysis</a:t>
            </a:r>
            <a:endParaRPr b="1" sz="2300">
              <a:solidFill>
                <a:schemeClr val="dk1"/>
              </a:solidFill>
              <a:latin typeface="Calibri"/>
              <a:ea typeface="Calibri"/>
              <a:cs typeface="Calibri"/>
              <a:sym typeface="Calibri"/>
            </a:endParaRPr>
          </a:p>
        </p:txBody>
      </p:sp>
      <p:sp>
        <p:nvSpPr>
          <p:cNvPr id="1701" name="Google Shape;1701;p84"/>
          <p:cNvSpPr txBox="1"/>
          <p:nvPr/>
        </p:nvSpPr>
        <p:spPr>
          <a:xfrm>
            <a:off x="342125" y="557025"/>
            <a:ext cx="7904100" cy="9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chemeClr val="dk1"/>
                </a:solidFill>
              </a:rPr>
              <a:t>Night Shift Manpower Planning:</a:t>
            </a:r>
            <a:r>
              <a:rPr lang="en-GB" sz="1100">
                <a:solidFill>
                  <a:schemeClr val="dk1"/>
                </a:solidFill>
              </a:rPr>
              <a:t> Customers also call ABC Insurance Company at night but don't get an answer because there are no agents available. This creates a poor customer experience. Assume that for every 100 calls that customers make between 9 am and 9 pm, they also make 30 calls at night between 9 pm and 9 am. The distribution of these 30 calls is as follows:</a:t>
            </a:r>
            <a:br>
              <a:rPr lang="en-GB" sz="1100">
                <a:solidFill>
                  <a:schemeClr val="dk1"/>
                </a:solidFill>
              </a:rPr>
            </a:br>
            <a:r>
              <a:rPr b="1" lang="en-GB" sz="1100">
                <a:solidFill>
                  <a:schemeClr val="dk1"/>
                </a:solidFill>
              </a:rPr>
              <a:t>Your Task:</a:t>
            </a:r>
            <a:r>
              <a:rPr lang="en-GB" sz="1100">
                <a:solidFill>
                  <a:schemeClr val="dk1"/>
                </a:solidFill>
              </a:rPr>
              <a:t> Propose a manpower plan for each time bucket throughout the day, keeping the maximum abandon rate at 10%.</a:t>
            </a:r>
            <a:r>
              <a:rPr b="1" lang="en-GB" sz="1100">
                <a:solidFill>
                  <a:schemeClr val="dk1"/>
                </a:solidFill>
              </a:rPr>
              <a:t>Assumptions:</a:t>
            </a:r>
            <a:r>
              <a:rPr lang="en-GB" sz="1100">
                <a:solidFill>
                  <a:schemeClr val="dk1"/>
                </a:solidFill>
              </a:rPr>
              <a:t> An agent works for 6 days a week; On average, each agent takes 4 unplanned leaves per month; An agent's total working hours are 9 hours, out of which 1.5 hours are spent on lunch and snacks in the office. On average, an agent spends 60% of their total actual working hours (i.e., 60% of 7.5 hours) on calls with customers/users. The total number of days in a month is 30.</a:t>
            </a:r>
            <a:endParaRPr b="1" sz="1200">
              <a:solidFill>
                <a:schemeClr val="dk1"/>
              </a:solidFill>
            </a:endParaRPr>
          </a:p>
          <a:p>
            <a:pPr indent="0" lvl="0" marL="0" rtl="0" algn="l">
              <a:lnSpc>
                <a:spcPct val="115000"/>
              </a:lnSpc>
              <a:spcBef>
                <a:spcPts val="1200"/>
              </a:spcBef>
              <a:spcAft>
                <a:spcPts val="0"/>
              </a:spcAft>
              <a:buNone/>
            </a:pPr>
            <a:r>
              <a:t/>
            </a:r>
            <a:endParaRPr b="1" sz="1200">
              <a:solidFill>
                <a:schemeClr val="dk1"/>
              </a:solidFill>
            </a:endParaRPr>
          </a:p>
          <a:p>
            <a:pPr indent="0" lvl="0" marL="0" rtl="0" algn="l">
              <a:lnSpc>
                <a:spcPct val="115000"/>
              </a:lnSpc>
              <a:spcBef>
                <a:spcPts val="1200"/>
              </a:spcBef>
              <a:spcAft>
                <a:spcPts val="0"/>
              </a:spcAft>
              <a:buNone/>
            </a:pPr>
            <a:r>
              <a:t/>
            </a:r>
            <a:endParaRPr sz="1150">
              <a:solidFill>
                <a:schemeClr val="dk1"/>
              </a:solidFill>
            </a:endParaRPr>
          </a:p>
          <a:p>
            <a:pPr indent="0" lvl="0" marL="0" rtl="0" algn="l">
              <a:spcBef>
                <a:spcPts val="0"/>
              </a:spcBef>
              <a:spcAft>
                <a:spcPts val="0"/>
              </a:spcAft>
              <a:buNone/>
            </a:pPr>
            <a:r>
              <a:rPr lang="en-GB" sz="1600">
                <a:solidFill>
                  <a:schemeClr val="dk1"/>
                </a:solidFill>
                <a:latin typeface="Calibri"/>
                <a:ea typeface="Calibri"/>
                <a:cs typeface="Calibri"/>
                <a:sym typeface="Calibri"/>
              </a:rPr>
              <a:t>                           </a:t>
            </a:r>
            <a:endParaRPr sz="1300">
              <a:solidFill>
                <a:schemeClr val="dk1"/>
              </a:solidFill>
              <a:latin typeface="Calibri"/>
              <a:ea typeface="Calibri"/>
              <a:cs typeface="Calibri"/>
              <a:sym typeface="Calibri"/>
            </a:endParaRPr>
          </a:p>
          <a:p>
            <a:pPr indent="0" lvl="0" marL="0" rtl="0" algn="l">
              <a:spcBef>
                <a:spcPts val="0"/>
              </a:spcBef>
              <a:spcAft>
                <a:spcPts val="0"/>
              </a:spcAft>
              <a:buNone/>
            </a:pPr>
            <a:r>
              <a:t/>
            </a:r>
            <a:endParaRPr b="1" sz="1800">
              <a:solidFill>
                <a:schemeClr val="dk1"/>
              </a:solidFill>
              <a:latin typeface="Calibri"/>
              <a:ea typeface="Calibri"/>
              <a:cs typeface="Calibri"/>
              <a:sym typeface="Calibri"/>
            </a:endParaRPr>
          </a:p>
        </p:txBody>
      </p:sp>
      <p:grpSp>
        <p:nvGrpSpPr>
          <p:cNvPr id="1702" name="Google Shape;1702;p84"/>
          <p:cNvGrpSpPr/>
          <p:nvPr/>
        </p:nvGrpSpPr>
        <p:grpSpPr>
          <a:xfrm>
            <a:off x="844022" y="460774"/>
            <a:ext cx="1068054" cy="96259"/>
            <a:chOff x="0" y="-38100"/>
            <a:chExt cx="274578" cy="50700"/>
          </a:xfrm>
        </p:grpSpPr>
        <p:sp>
          <p:nvSpPr>
            <p:cNvPr id="1703" name="Google Shape;1703;p84"/>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04" name="Google Shape;1704;p84"/>
            <p:cNvSpPr txBox="1"/>
            <p:nvPr/>
          </p:nvSpPr>
          <p:spPr>
            <a:xfrm>
              <a:off x="0" y="-38100"/>
              <a:ext cx="274500" cy="5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05" name="Google Shape;1705;p84"/>
          <p:cNvGrpSpPr/>
          <p:nvPr/>
        </p:nvGrpSpPr>
        <p:grpSpPr>
          <a:xfrm>
            <a:off x="6063597" y="2684896"/>
            <a:ext cx="3080273" cy="2482093"/>
            <a:chOff x="5492000" y="2140675"/>
            <a:chExt cx="3652209" cy="2873125"/>
          </a:xfrm>
        </p:grpSpPr>
        <p:grpSp>
          <p:nvGrpSpPr>
            <p:cNvPr id="1706" name="Google Shape;1706;p84"/>
            <p:cNvGrpSpPr/>
            <p:nvPr/>
          </p:nvGrpSpPr>
          <p:grpSpPr>
            <a:xfrm>
              <a:off x="9088966" y="4226547"/>
              <a:ext cx="55243" cy="402651"/>
              <a:chOff x="0" y="-38100"/>
              <a:chExt cx="29100" cy="212100"/>
            </a:xfrm>
          </p:grpSpPr>
          <p:sp>
            <p:nvSpPr>
              <p:cNvPr id="1707" name="Google Shape;1707;p84"/>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1708" name="Google Shape;1708;p84"/>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709" name="Google Shape;1709;p84"/>
            <p:cNvSpPr/>
            <p:nvPr/>
          </p:nvSpPr>
          <p:spPr>
            <a:xfrm>
              <a:off x="8594600" y="2140675"/>
              <a:ext cx="342000" cy="28194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10" name="Google Shape;1710;p84"/>
            <p:cNvSpPr/>
            <p:nvPr/>
          </p:nvSpPr>
          <p:spPr>
            <a:xfrm>
              <a:off x="5492000" y="4730600"/>
              <a:ext cx="3432900" cy="2832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pic>
        <p:nvPicPr>
          <p:cNvPr id="1711" name="Google Shape;1711;p84"/>
          <p:cNvPicPr preferRelativeResize="0"/>
          <p:nvPr/>
        </p:nvPicPr>
        <p:blipFill rotWithShape="1">
          <a:blip r:embed="rId4">
            <a:alphaModFix/>
          </a:blip>
          <a:srcRect b="26789" l="0" r="0" t="36944"/>
          <a:stretch/>
        </p:blipFill>
        <p:spPr>
          <a:xfrm>
            <a:off x="979175" y="2520425"/>
            <a:ext cx="5638974" cy="224559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5" name="Shape 1715"/>
        <p:cNvGrpSpPr/>
        <p:nvPr/>
      </p:nvGrpSpPr>
      <p:grpSpPr>
        <a:xfrm>
          <a:off x="0" y="0"/>
          <a:ext cx="0" cy="0"/>
          <a:chOff x="0" y="0"/>
          <a:chExt cx="0" cy="0"/>
        </a:xfrm>
      </p:grpSpPr>
      <p:grpSp>
        <p:nvGrpSpPr>
          <p:cNvPr id="1716" name="Google Shape;1716;p85"/>
          <p:cNvGrpSpPr/>
          <p:nvPr/>
        </p:nvGrpSpPr>
        <p:grpSpPr>
          <a:xfrm>
            <a:off x="8646558" y="223789"/>
            <a:ext cx="198687" cy="73527"/>
            <a:chOff x="0" y="-38100"/>
            <a:chExt cx="128243" cy="47458"/>
          </a:xfrm>
        </p:grpSpPr>
        <p:sp>
          <p:nvSpPr>
            <p:cNvPr id="1717" name="Google Shape;1717;p85"/>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1718" name="Google Shape;1718;p85"/>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19" name="Google Shape;1719;p85"/>
          <p:cNvGrpSpPr/>
          <p:nvPr/>
        </p:nvGrpSpPr>
        <p:grpSpPr>
          <a:xfrm>
            <a:off x="8646558" y="269840"/>
            <a:ext cx="198687" cy="73527"/>
            <a:chOff x="0" y="-38100"/>
            <a:chExt cx="128243" cy="47458"/>
          </a:xfrm>
        </p:grpSpPr>
        <p:sp>
          <p:nvSpPr>
            <p:cNvPr id="1720" name="Google Shape;1720;p85"/>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1721" name="Google Shape;1721;p85"/>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722" name="Google Shape;1722;p85"/>
          <p:cNvSpPr/>
          <p:nvPr/>
        </p:nvSpPr>
        <p:spPr>
          <a:xfrm>
            <a:off x="412915" y="395724"/>
            <a:ext cx="137214" cy="130010"/>
          </a:xfrm>
          <a:custGeom>
            <a:rect b="b" l="l" r="r" t="t"/>
            <a:pathLst>
              <a:path extrusionOk="0" h="260019" w="274427">
                <a:moveTo>
                  <a:pt x="0" y="0"/>
                </a:moveTo>
                <a:lnTo>
                  <a:pt x="274427" y="0"/>
                </a:lnTo>
                <a:lnTo>
                  <a:pt x="274427" y="260020"/>
                </a:lnTo>
                <a:lnTo>
                  <a:pt x="0" y="260020"/>
                </a:lnTo>
                <a:lnTo>
                  <a:pt x="0" y="0"/>
                </a:lnTo>
                <a:close/>
              </a:path>
            </a:pathLst>
          </a:custGeom>
          <a:blipFill rotWithShape="1">
            <a:blip r:embed="rId3">
              <a:alphaModFix/>
            </a:blip>
            <a:stretch>
              <a:fillRect b="0" l="0" r="0" t="0"/>
            </a:stretch>
          </a:blipFill>
          <a:ln>
            <a:noFill/>
          </a:ln>
        </p:spPr>
      </p:sp>
      <p:grpSp>
        <p:nvGrpSpPr>
          <p:cNvPr id="1723" name="Google Shape;1723;p85"/>
          <p:cNvGrpSpPr/>
          <p:nvPr/>
        </p:nvGrpSpPr>
        <p:grpSpPr>
          <a:xfrm>
            <a:off x="9088966" y="4226547"/>
            <a:ext cx="55243" cy="402651"/>
            <a:chOff x="0" y="-38100"/>
            <a:chExt cx="29100" cy="212100"/>
          </a:xfrm>
        </p:grpSpPr>
        <p:sp>
          <p:nvSpPr>
            <p:cNvPr id="1724" name="Google Shape;1724;p85"/>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1725" name="Google Shape;1725;p85"/>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726" name="Google Shape;1726;p85"/>
          <p:cNvSpPr txBox="1"/>
          <p:nvPr/>
        </p:nvSpPr>
        <p:spPr>
          <a:xfrm>
            <a:off x="731425" y="190963"/>
            <a:ext cx="48603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300">
                <a:solidFill>
                  <a:schemeClr val="dk1"/>
                </a:solidFill>
                <a:latin typeface="Calibri"/>
                <a:ea typeface="Calibri"/>
                <a:cs typeface="Calibri"/>
                <a:sym typeface="Calibri"/>
              </a:rPr>
              <a:t>ABC Call Trend Analysis</a:t>
            </a:r>
            <a:endParaRPr b="1" sz="2300">
              <a:solidFill>
                <a:schemeClr val="dk1"/>
              </a:solidFill>
              <a:latin typeface="Calibri"/>
              <a:ea typeface="Calibri"/>
              <a:cs typeface="Calibri"/>
              <a:sym typeface="Calibri"/>
            </a:endParaRPr>
          </a:p>
        </p:txBody>
      </p:sp>
      <p:grpSp>
        <p:nvGrpSpPr>
          <p:cNvPr id="1727" name="Google Shape;1727;p85"/>
          <p:cNvGrpSpPr/>
          <p:nvPr/>
        </p:nvGrpSpPr>
        <p:grpSpPr>
          <a:xfrm>
            <a:off x="844022" y="613174"/>
            <a:ext cx="1068054" cy="96259"/>
            <a:chOff x="0" y="-38100"/>
            <a:chExt cx="274578" cy="50700"/>
          </a:xfrm>
        </p:grpSpPr>
        <p:sp>
          <p:nvSpPr>
            <p:cNvPr id="1728" name="Google Shape;1728;p85"/>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29" name="Google Shape;1729;p85"/>
            <p:cNvSpPr txBox="1"/>
            <p:nvPr/>
          </p:nvSpPr>
          <p:spPr>
            <a:xfrm>
              <a:off x="0" y="-38100"/>
              <a:ext cx="274500" cy="5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30" name="Google Shape;1730;p85"/>
          <p:cNvGrpSpPr/>
          <p:nvPr/>
        </p:nvGrpSpPr>
        <p:grpSpPr>
          <a:xfrm>
            <a:off x="5403189" y="2300383"/>
            <a:ext cx="3740958" cy="2866517"/>
            <a:chOff x="5492000" y="2140675"/>
            <a:chExt cx="3652209" cy="2873125"/>
          </a:xfrm>
        </p:grpSpPr>
        <p:grpSp>
          <p:nvGrpSpPr>
            <p:cNvPr id="1731" name="Google Shape;1731;p85"/>
            <p:cNvGrpSpPr/>
            <p:nvPr/>
          </p:nvGrpSpPr>
          <p:grpSpPr>
            <a:xfrm>
              <a:off x="9088966" y="4226547"/>
              <a:ext cx="55243" cy="402651"/>
              <a:chOff x="0" y="-38100"/>
              <a:chExt cx="29100" cy="212100"/>
            </a:xfrm>
          </p:grpSpPr>
          <p:sp>
            <p:nvSpPr>
              <p:cNvPr id="1732" name="Google Shape;1732;p85"/>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1733" name="Google Shape;1733;p85"/>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734" name="Google Shape;1734;p85"/>
            <p:cNvSpPr/>
            <p:nvPr/>
          </p:nvSpPr>
          <p:spPr>
            <a:xfrm>
              <a:off x="8594600" y="2140675"/>
              <a:ext cx="342000" cy="28194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35" name="Google Shape;1735;p85"/>
            <p:cNvSpPr/>
            <p:nvPr/>
          </p:nvSpPr>
          <p:spPr>
            <a:xfrm>
              <a:off x="5492000" y="4730600"/>
              <a:ext cx="3432900" cy="2832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
        <p:nvSpPr>
          <p:cNvPr id="1736" name="Google Shape;1736;p85"/>
          <p:cNvSpPr txBox="1"/>
          <p:nvPr/>
        </p:nvSpPr>
        <p:spPr>
          <a:xfrm>
            <a:off x="861175" y="943750"/>
            <a:ext cx="5992800" cy="3492000"/>
          </a:xfrm>
          <a:prstGeom prst="rect">
            <a:avLst/>
          </a:prstGeom>
          <a:noFill/>
          <a:ln>
            <a:noFill/>
          </a:ln>
        </p:spPr>
        <p:txBody>
          <a:bodyPr anchorCtr="0" anchor="t" bIns="91425" lIns="91425" spcFirstLastPara="1" rIns="91425" wrap="square" tIns="91425">
            <a:noAutofit/>
          </a:bodyPr>
          <a:lstStyle/>
          <a:p>
            <a:pPr indent="-317500" lvl="0" marL="457200" rtl="0" algn="l">
              <a:lnSpc>
                <a:spcPct val="120000"/>
              </a:lnSpc>
              <a:spcBef>
                <a:spcPts val="0"/>
              </a:spcBef>
              <a:spcAft>
                <a:spcPts val="0"/>
              </a:spcAft>
              <a:buClr>
                <a:srgbClr val="545454"/>
              </a:buClr>
              <a:buSzPts val="1400"/>
              <a:buFont typeface="DM Sans"/>
              <a:buChar char="●"/>
            </a:pPr>
            <a:r>
              <a:rPr lang="en-GB">
                <a:solidFill>
                  <a:srgbClr val="545454"/>
                </a:solidFill>
                <a:latin typeface="DM Sans"/>
                <a:ea typeface="DM Sans"/>
                <a:cs typeface="DM Sans"/>
                <a:sym typeface="DM Sans"/>
              </a:rPr>
              <a:t>Through this project ,I was able to understand the importance of </a:t>
            </a:r>
            <a:endParaRPr>
              <a:solidFill>
                <a:srgbClr val="545454"/>
              </a:solidFill>
              <a:latin typeface="DM Sans"/>
              <a:ea typeface="DM Sans"/>
              <a:cs typeface="DM Sans"/>
              <a:sym typeface="DM Sans"/>
            </a:endParaRPr>
          </a:p>
          <a:p>
            <a:pPr indent="0" lvl="0" marL="457200" rtl="0" algn="l">
              <a:lnSpc>
                <a:spcPct val="120000"/>
              </a:lnSpc>
              <a:spcBef>
                <a:spcPts val="0"/>
              </a:spcBef>
              <a:spcAft>
                <a:spcPts val="0"/>
              </a:spcAft>
              <a:buClr>
                <a:schemeClr val="dk1"/>
              </a:buClr>
              <a:buSzPts val="1100"/>
              <a:buFont typeface="Arial"/>
              <a:buNone/>
            </a:pPr>
            <a:r>
              <a:rPr lang="en-GB">
                <a:solidFill>
                  <a:srgbClr val="545454"/>
                </a:solidFill>
                <a:latin typeface="DM Sans"/>
                <a:ea typeface="DM Sans"/>
                <a:cs typeface="DM Sans"/>
                <a:sym typeface="DM Sans"/>
              </a:rPr>
              <a:t>Data analysis in the call trend analysis.</a:t>
            </a:r>
            <a:endParaRPr>
              <a:solidFill>
                <a:srgbClr val="545454"/>
              </a:solidFill>
              <a:latin typeface="DM Sans"/>
              <a:ea typeface="DM Sans"/>
              <a:cs typeface="DM Sans"/>
              <a:sym typeface="DM Sans"/>
            </a:endParaRPr>
          </a:p>
          <a:p>
            <a:pPr indent="-317500" lvl="0" marL="457200" rtl="0" algn="l">
              <a:lnSpc>
                <a:spcPct val="120000"/>
              </a:lnSpc>
              <a:spcBef>
                <a:spcPts val="0"/>
              </a:spcBef>
              <a:spcAft>
                <a:spcPts val="0"/>
              </a:spcAft>
              <a:buClr>
                <a:srgbClr val="545454"/>
              </a:buClr>
              <a:buSzPts val="1400"/>
              <a:buFont typeface="DM Sans"/>
              <a:buChar char="●"/>
            </a:pPr>
            <a:r>
              <a:rPr lang="en-GB">
                <a:solidFill>
                  <a:srgbClr val="545454"/>
                </a:solidFill>
                <a:latin typeface="DM Sans"/>
                <a:ea typeface="DM Sans"/>
                <a:cs typeface="DM Sans"/>
                <a:sym typeface="DM Sans"/>
              </a:rPr>
              <a:t>Provided the insights regarding the dataset gives the solution to the project and help me to improve my knowledge regarding it.</a:t>
            </a:r>
            <a:endParaRPr>
              <a:solidFill>
                <a:srgbClr val="545454"/>
              </a:solidFill>
              <a:latin typeface="DM Sans"/>
              <a:ea typeface="DM Sans"/>
              <a:cs typeface="DM Sans"/>
              <a:sym typeface="DM Sans"/>
            </a:endParaRPr>
          </a:p>
          <a:p>
            <a:pPr indent="0" lvl="0" marL="457200" rtl="0" algn="l">
              <a:lnSpc>
                <a:spcPct val="120000"/>
              </a:lnSpc>
              <a:spcBef>
                <a:spcPts val="0"/>
              </a:spcBef>
              <a:spcAft>
                <a:spcPts val="0"/>
              </a:spcAft>
              <a:buClr>
                <a:schemeClr val="dk1"/>
              </a:buClr>
              <a:buSzPts val="1100"/>
              <a:buFont typeface="Arial"/>
              <a:buNone/>
            </a:pPr>
            <a:r>
              <a:t/>
            </a:r>
            <a:endParaRPr>
              <a:solidFill>
                <a:srgbClr val="545454"/>
              </a:solidFill>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0" name="Shape 1740"/>
        <p:cNvGrpSpPr/>
        <p:nvPr/>
      </p:nvGrpSpPr>
      <p:grpSpPr>
        <a:xfrm>
          <a:off x="0" y="0"/>
          <a:ext cx="0" cy="0"/>
          <a:chOff x="0" y="0"/>
          <a:chExt cx="0" cy="0"/>
        </a:xfrm>
      </p:grpSpPr>
      <p:grpSp>
        <p:nvGrpSpPr>
          <p:cNvPr id="1741" name="Google Shape;1741;p86"/>
          <p:cNvGrpSpPr/>
          <p:nvPr/>
        </p:nvGrpSpPr>
        <p:grpSpPr>
          <a:xfrm>
            <a:off x="8646558" y="223789"/>
            <a:ext cx="198687" cy="73527"/>
            <a:chOff x="0" y="-38100"/>
            <a:chExt cx="128243" cy="47458"/>
          </a:xfrm>
        </p:grpSpPr>
        <p:sp>
          <p:nvSpPr>
            <p:cNvPr id="1742" name="Google Shape;1742;p86"/>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1743" name="Google Shape;1743;p86"/>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44" name="Google Shape;1744;p86"/>
          <p:cNvGrpSpPr/>
          <p:nvPr/>
        </p:nvGrpSpPr>
        <p:grpSpPr>
          <a:xfrm>
            <a:off x="8646558" y="269840"/>
            <a:ext cx="198687" cy="73527"/>
            <a:chOff x="0" y="-38100"/>
            <a:chExt cx="128243" cy="47458"/>
          </a:xfrm>
        </p:grpSpPr>
        <p:sp>
          <p:nvSpPr>
            <p:cNvPr id="1745" name="Google Shape;1745;p86"/>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1746" name="Google Shape;1746;p86"/>
            <p:cNvSpPr txBox="1"/>
            <p:nvPr/>
          </p:nvSpPr>
          <p:spPr>
            <a:xfrm>
              <a:off x="0" y="-38100"/>
              <a:ext cx="128100" cy="4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747" name="Google Shape;1747;p86"/>
          <p:cNvSpPr/>
          <p:nvPr/>
        </p:nvSpPr>
        <p:spPr>
          <a:xfrm>
            <a:off x="412915" y="395724"/>
            <a:ext cx="137214" cy="130010"/>
          </a:xfrm>
          <a:custGeom>
            <a:rect b="b" l="l" r="r" t="t"/>
            <a:pathLst>
              <a:path extrusionOk="0" h="260019" w="274427">
                <a:moveTo>
                  <a:pt x="0" y="0"/>
                </a:moveTo>
                <a:lnTo>
                  <a:pt x="274427" y="0"/>
                </a:lnTo>
                <a:lnTo>
                  <a:pt x="274427" y="260020"/>
                </a:lnTo>
                <a:lnTo>
                  <a:pt x="0" y="260020"/>
                </a:lnTo>
                <a:lnTo>
                  <a:pt x="0" y="0"/>
                </a:lnTo>
                <a:close/>
              </a:path>
            </a:pathLst>
          </a:custGeom>
          <a:blipFill rotWithShape="1">
            <a:blip r:embed="rId3">
              <a:alphaModFix/>
            </a:blip>
            <a:stretch>
              <a:fillRect b="0" l="0" r="0" t="0"/>
            </a:stretch>
          </a:blipFill>
          <a:ln>
            <a:noFill/>
          </a:ln>
        </p:spPr>
      </p:sp>
      <p:grpSp>
        <p:nvGrpSpPr>
          <p:cNvPr id="1748" name="Google Shape;1748;p86"/>
          <p:cNvGrpSpPr/>
          <p:nvPr/>
        </p:nvGrpSpPr>
        <p:grpSpPr>
          <a:xfrm>
            <a:off x="9088966" y="4226547"/>
            <a:ext cx="55243" cy="402651"/>
            <a:chOff x="0" y="-38100"/>
            <a:chExt cx="29100" cy="212100"/>
          </a:xfrm>
        </p:grpSpPr>
        <p:sp>
          <p:nvSpPr>
            <p:cNvPr id="1749" name="Google Shape;1749;p86"/>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1750" name="Google Shape;1750;p86"/>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751" name="Google Shape;1751;p86"/>
          <p:cNvSpPr txBox="1"/>
          <p:nvPr/>
        </p:nvSpPr>
        <p:spPr>
          <a:xfrm>
            <a:off x="731425" y="190975"/>
            <a:ext cx="65028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300">
                <a:solidFill>
                  <a:schemeClr val="dk1"/>
                </a:solidFill>
                <a:latin typeface="Calibri"/>
                <a:ea typeface="Calibri"/>
                <a:cs typeface="Calibri"/>
                <a:sym typeface="Calibri"/>
              </a:rPr>
              <a:t>Summary of Learnings from all projects</a:t>
            </a:r>
            <a:endParaRPr b="1" sz="2300">
              <a:solidFill>
                <a:schemeClr val="dk1"/>
              </a:solidFill>
              <a:latin typeface="Calibri"/>
              <a:ea typeface="Calibri"/>
              <a:cs typeface="Calibri"/>
              <a:sym typeface="Calibri"/>
            </a:endParaRPr>
          </a:p>
        </p:txBody>
      </p:sp>
      <p:grpSp>
        <p:nvGrpSpPr>
          <p:cNvPr id="1752" name="Google Shape;1752;p86"/>
          <p:cNvGrpSpPr/>
          <p:nvPr/>
        </p:nvGrpSpPr>
        <p:grpSpPr>
          <a:xfrm>
            <a:off x="844022" y="613174"/>
            <a:ext cx="1068054" cy="96259"/>
            <a:chOff x="0" y="-38100"/>
            <a:chExt cx="274578" cy="50700"/>
          </a:xfrm>
        </p:grpSpPr>
        <p:sp>
          <p:nvSpPr>
            <p:cNvPr id="1753" name="Google Shape;1753;p86"/>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54" name="Google Shape;1754;p86"/>
            <p:cNvSpPr txBox="1"/>
            <p:nvPr/>
          </p:nvSpPr>
          <p:spPr>
            <a:xfrm>
              <a:off x="0" y="-38100"/>
              <a:ext cx="274500" cy="5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55" name="Google Shape;1755;p86"/>
          <p:cNvGrpSpPr/>
          <p:nvPr/>
        </p:nvGrpSpPr>
        <p:grpSpPr>
          <a:xfrm>
            <a:off x="5403189" y="2300383"/>
            <a:ext cx="3740958" cy="2866517"/>
            <a:chOff x="5492000" y="2140675"/>
            <a:chExt cx="3652209" cy="2873125"/>
          </a:xfrm>
        </p:grpSpPr>
        <p:grpSp>
          <p:nvGrpSpPr>
            <p:cNvPr id="1756" name="Google Shape;1756;p86"/>
            <p:cNvGrpSpPr/>
            <p:nvPr/>
          </p:nvGrpSpPr>
          <p:grpSpPr>
            <a:xfrm>
              <a:off x="9088966" y="4226547"/>
              <a:ext cx="55243" cy="402651"/>
              <a:chOff x="0" y="-38100"/>
              <a:chExt cx="29100" cy="212100"/>
            </a:xfrm>
          </p:grpSpPr>
          <p:sp>
            <p:nvSpPr>
              <p:cNvPr id="1757" name="Google Shape;1757;p86"/>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1758" name="Google Shape;1758;p86"/>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759" name="Google Shape;1759;p86"/>
            <p:cNvSpPr/>
            <p:nvPr/>
          </p:nvSpPr>
          <p:spPr>
            <a:xfrm>
              <a:off x="8594600" y="2140675"/>
              <a:ext cx="342000" cy="28194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60" name="Google Shape;1760;p86"/>
            <p:cNvSpPr/>
            <p:nvPr/>
          </p:nvSpPr>
          <p:spPr>
            <a:xfrm>
              <a:off x="5492000" y="4730600"/>
              <a:ext cx="3432900" cy="2832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
        <p:nvSpPr>
          <p:cNvPr id="1761" name="Google Shape;1761;p86"/>
          <p:cNvSpPr txBox="1"/>
          <p:nvPr/>
        </p:nvSpPr>
        <p:spPr>
          <a:xfrm>
            <a:off x="294950" y="825750"/>
            <a:ext cx="8184900" cy="3492000"/>
          </a:xfrm>
          <a:prstGeom prst="rect">
            <a:avLst/>
          </a:prstGeom>
          <a:noFill/>
          <a:ln>
            <a:noFill/>
          </a:ln>
        </p:spPr>
        <p:txBody>
          <a:bodyPr anchorCtr="0" anchor="t" bIns="91425" lIns="91425" spcFirstLastPara="1" rIns="91425" wrap="square" tIns="91425">
            <a:noAutofit/>
          </a:bodyPr>
          <a:lstStyle/>
          <a:p>
            <a:pPr indent="-304800" lvl="0" marL="457200" rtl="0" algn="l">
              <a:lnSpc>
                <a:spcPct val="120000"/>
              </a:lnSpc>
              <a:spcBef>
                <a:spcPts val="0"/>
              </a:spcBef>
              <a:spcAft>
                <a:spcPts val="0"/>
              </a:spcAft>
              <a:buClr>
                <a:srgbClr val="545454"/>
              </a:buClr>
              <a:buSzPts val="1200"/>
              <a:buFont typeface="DM Sans"/>
              <a:buChar char="●"/>
            </a:pPr>
            <a:r>
              <a:rPr lang="en-GB" sz="1200">
                <a:solidFill>
                  <a:srgbClr val="545454"/>
                </a:solidFill>
                <a:latin typeface="DM Sans"/>
                <a:ea typeface="DM Sans"/>
                <a:cs typeface="DM Sans"/>
                <a:sym typeface="DM Sans"/>
              </a:rPr>
              <a:t>          Gained technical skills such as Python, Tableau, Matplotlib, Seaborn, SQL and MySQL workbench,</a:t>
            </a:r>
            <a:r>
              <a:rPr lang="en-GB" sz="1200">
                <a:solidFill>
                  <a:srgbClr val="545454"/>
                </a:solidFill>
                <a:latin typeface="DM Sans"/>
                <a:ea typeface="DM Sans"/>
                <a:cs typeface="DM Sans"/>
                <a:sym typeface="DM Sans"/>
              </a:rPr>
              <a:t> </a:t>
            </a:r>
            <a:r>
              <a:rPr lang="en-GB" sz="1200">
                <a:solidFill>
                  <a:srgbClr val="545454"/>
                </a:solidFill>
                <a:latin typeface="DM Sans"/>
                <a:ea typeface="DM Sans"/>
                <a:cs typeface="DM Sans"/>
                <a:sym typeface="DM Sans"/>
              </a:rPr>
              <a:t>NumPy, pandas, Machine Learning, Data Analysis. I have also gained soft skills such as problem-solving, critical thinking, communication. </a:t>
            </a:r>
            <a:endParaRPr sz="1200">
              <a:solidFill>
                <a:srgbClr val="545454"/>
              </a:solidFill>
              <a:latin typeface="DM Sans"/>
              <a:ea typeface="DM Sans"/>
              <a:cs typeface="DM Sans"/>
              <a:sym typeface="DM Sans"/>
            </a:endParaRPr>
          </a:p>
          <a:p>
            <a:pPr indent="-304800" lvl="0" marL="457200" rtl="0" algn="l">
              <a:lnSpc>
                <a:spcPct val="120000"/>
              </a:lnSpc>
              <a:spcBef>
                <a:spcPts val="0"/>
              </a:spcBef>
              <a:spcAft>
                <a:spcPts val="0"/>
              </a:spcAft>
              <a:buClr>
                <a:srgbClr val="545454"/>
              </a:buClr>
              <a:buSzPts val="1200"/>
              <a:buFont typeface="DM Sans"/>
              <a:buChar char="●"/>
            </a:pPr>
            <a:r>
              <a:rPr lang="en-GB" sz="1200">
                <a:solidFill>
                  <a:srgbClr val="545454"/>
                </a:solidFill>
                <a:latin typeface="DM Sans"/>
                <a:ea typeface="DM Sans"/>
                <a:cs typeface="DM Sans"/>
                <a:sym typeface="DM Sans"/>
              </a:rPr>
              <a:t>           I have learned how to analyze data and extract useful insights to provide recommendations for price optimization &amp; product development decisions to maximize profitability, manpower planning to reduce call abandon rate from 30% to 10% and improve customer experience, understand how customer attributes &amp; loan attributes influence the likelihood of default and make decisions such as denying the loan, reducing loan amount etc., Find business insights that can be used by teams across the business to launch a new marketing campaign, decide on features to build for the app and measuring user engagement and improving the experience altogether while helping the business grow. </a:t>
            </a:r>
            <a:endParaRPr sz="1200">
              <a:solidFill>
                <a:srgbClr val="545454"/>
              </a:solidFill>
              <a:latin typeface="DM Sans"/>
              <a:ea typeface="DM Sans"/>
              <a:cs typeface="DM Sans"/>
              <a:sym typeface="DM Sans"/>
            </a:endParaRPr>
          </a:p>
          <a:p>
            <a:pPr indent="-304800" lvl="0" marL="457200" rtl="0" algn="l">
              <a:lnSpc>
                <a:spcPct val="120000"/>
              </a:lnSpc>
              <a:spcBef>
                <a:spcPts val="0"/>
              </a:spcBef>
              <a:spcAft>
                <a:spcPts val="0"/>
              </a:spcAft>
              <a:buClr>
                <a:srgbClr val="545454"/>
              </a:buClr>
              <a:buSzPts val="1200"/>
              <a:buFont typeface="DM Sans"/>
              <a:buChar char="●"/>
            </a:pPr>
            <a:r>
              <a:rPr lang="en-GB" sz="1200">
                <a:solidFill>
                  <a:srgbClr val="545454"/>
                </a:solidFill>
                <a:latin typeface="DM Sans"/>
                <a:ea typeface="DM Sans"/>
                <a:cs typeface="DM Sans"/>
                <a:sym typeface="DM Sans"/>
              </a:rPr>
              <a:t>           I have also learned how to use Advanced SQL skills to analyze the data to answer questions posed by different departments within the company and provided valuable insights that can help in improving the company’s operations and understand sudden changes in key metrics. I have generated meaningful insights from the IMDB dataset to plan every move analytically based on data and helped the company to make movie that appeals to both Indian and global audience while minimizing the risk of losses. </a:t>
            </a:r>
            <a:endParaRPr sz="1200">
              <a:solidFill>
                <a:srgbClr val="545454"/>
              </a:solidFill>
              <a:latin typeface="DM Sans"/>
              <a:ea typeface="DM Sans"/>
              <a:cs typeface="DM Sans"/>
              <a:sym typeface="DM Sans"/>
            </a:endParaRPr>
          </a:p>
          <a:p>
            <a:pPr indent="-304800" lvl="0" marL="457200" rtl="0" algn="l">
              <a:lnSpc>
                <a:spcPct val="120000"/>
              </a:lnSpc>
              <a:spcBef>
                <a:spcPts val="0"/>
              </a:spcBef>
              <a:spcAft>
                <a:spcPts val="0"/>
              </a:spcAft>
              <a:buClr>
                <a:srgbClr val="545454"/>
              </a:buClr>
              <a:buSzPts val="1200"/>
              <a:buFont typeface="DM Sans"/>
              <a:buChar char="●"/>
            </a:pPr>
            <a:r>
              <a:rPr lang="en-GB" sz="1200">
                <a:solidFill>
                  <a:srgbClr val="545454"/>
                </a:solidFill>
                <a:latin typeface="DM Sans"/>
                <a:ea typeface="DM Sans"/>
                <a:cs typeface="DM Sans"/>
                <a:sym typeface="DM Sans"/>
              </a:rPr>
              <a:t>          Finally, you have analyzed previous hiring dataset of an MNC to observe trends and drawing insights out of it useful for hiring department and helped the company to improve its hiring process.</a:t>
            </a:r>
            <a:endParaRPr sz="1200">
              <a:solidFill>
                <a:srgbClr val="545454"/>
              </a:solidFill>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5" name="Shape 1765"/>
        <p:cNvGrpSpPr/>
        <p:nvPr/>
      </p:nvGrpSpPr>
      <p:grpSpPr>
        <a:xfrm>
          <a:off x="0" y="0"/>
          <a:ext cx="0" cy="0"/>
          <a:chOff x="0" y="0"/>
          <a:chExt cx="0" cy="0"/>
        </a:xfrm>
      </p:grpSpPr>
      <p:sp>
        <p:nvSpPr>
          <p:cNvPr id="1766" name="Google Shape;1766;p87"/>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6663" l="0" r="0" t="-16664"/>
            </a:stretch>
          </a:blipFill>
          <a:ln>
            <a:noFill/>
          </a:ln>
        </p:spPr>
      </p:sp>
      <p:grpSp>
        <p:nvGrpSpPr>
          <p:cNvPr id="1767" name="Google Shape;1767;p87"/>
          <p:cNvGrpSpPr/>
          <p:nvPr/>
        </p:nvGrpSpPr>
        <p:grpSpPr>
          <a:xfrm>
            <a:off x="8646558" y="223790"/>
            <a:ext cx="198684" cy="73525"/>
            <a:chOff x="0" y="-38100"/>
            <a:chExt cx="128243" cy="47458"/>
          </a:xfrm>
        </p:grpSpPr>
        <p:sp>
          <p:nvSpPr>
            <p:cNvPr id="1768" name="Google Shape;1768;p87"/>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1769" name="Google Shape;1769;p87"/>
            <p:cNvSpPr txBox="1"/>
            <p:nvPr/>
          </p:nvSpPr>
          <p:spPr>
            <a:xfrm>
              <a:off x="0" y="-38100"/>
              <a:ext cx="128243" cy="47458"/>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70" name="Google Shape;1770;p87"/>
          <p:cNvGrpSpPr/>
          <p:nvPr/>
        </p:nvGrpSpPr>
        <p:grpSpPr>
          <a:xfrm>
            <a:off x="8646558" y="269842"/>
            <a:ext cx="198684" cy="73525"/>
            <a:chOff x="0" y="-38100"/>
            <a:chExt cx="128243" cy="47458"/>
          </a:xfrm>
        </p:grpSpPr>
        <p:sp>
          <p:nvSpPr>
            <p:cNvPr id="1771" name="Google Shape;1771;p87"/>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1772" name="Google Shape;1772;p87"/>
            <p:cNvSpPr txBox="1"/>
            <p:nvPr/>
          </p:nvSpPr>
          <p:spPr>
            <a:xfrm>
              <a:off x="0" y="-38100"/>
              <a:ext cx="128243" cy="47458"/>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773" name="Google Shape;1773;p87"/>
          <p:cNvSpPr/>
          <p:nvPr/>
        </p:nvSpPr>
        <p:spPr>
          <a:xfrm>
            <a:off x="336715" y="243325"/>
            <a:ext cx="137213" cy="130010"/>
          </a:xfrm>
          <a:custGeom>
            <a:rect b="b" l="l" r="r" t="t"/>
            <a:pathLst>
              <a:path extrusionOk="0" h="260019" w="274427">
                <a:moveTo>
                  <a:pt x="0" y="0"/>
                </a:moveTo>
                <a:lnTo>
                  <a:pt x="274427" y="0"/>
                </a:lnTo>
                <a:lnTo>
                  <a:pt x="274427" y="260020"/>
                </a:lnTo>
                <a:lnTo>
                  <a:pt x="0" y="260020"/>
                </a:lnTo>
                <a:lnTo>
                  <a:pt x="0" y="0"/>
                </a:lnTo>
                <a:close/>
              </a:path>
            </a:pathLst>
          </a:custGeom>
          <a:blipFill rotWithShape="1">
            <a:blip r:embed="rId4">
              <a:alphaModFix/>
            </a:blip>
            <a:stretch>
              <a:fillRect b="0" l="0" r="0" t="0"/>
            </a:stretch>
          </a:blipFill>
          <a:ln>
            <a:noFill/>
          </a:ln>
        </p:spPr>
      </p:sp>
      <p:grpSp>
        <p:nvGrpSpPr>
          <p:cNvPr id="1774" name="Google Shape;1774;p87"/>
          <p:cNvGrpSpPr/>
          <p:nvPr/>
        </p:nvGrpSpPr>
        <p:grpSpPr>
          <a:xfrm>
            <a:off x="9088966" y="4226546"/>
            <a:ext cx="55034" cy="402604"/>
            <a:chOff x="0" y="-38100"/>
            <a:chExt cx="28989" cy="212072"/>
          </a:xfrm>
        </p:grpSpPr>
        <p:sp>
          <p:nvSpPr>
            <p:cNvPr id="1775" name="Google Shape;1775;p87"/>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1776" name="Google Shape;1776;p87"/>
            <p:cNvSpPr txBox="1"/>
            <p:nvPr/>
          </p:nvSpPr>
          <p:spPr>
            <a:xfrm>
              <a:off x="0" y="-38100"/>
              <a:ext cx="28989" cy="212072"/>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777" name="Google Shape;1777;p87"/>
          <p:cNvGrpSpPr/>
          <p:nvPr/>
        </p:nvGrpSpPr>
        <p:grpSpPr>
          <a:xfrm>
            <a:off x="1421229" y="1727895"/>
            <a:ext cx="6301542" cy="1615380"/>
            <a:chOff x="0" y="-38100"/>
            <a:chExt cx="3319331" cy="850900"/>
          </a:xfrm>
        </p:grpSpPr>
        <p:sp>
          <p:nvSpPr>
            <p:cNvPr id="1778" name="Google Shape;1778;p87"/>
            <p:cNvSpPr/>
            <p:nvPr/>
          </p:nvSpPr>
          <p:spPr>
            <a:xfrm>
              <a:off x="0" y="0"/>
              <a:ext cx="3319331" cy="812800"/>
            </a:xfrm>
            <a:custGeom>
              <a:rect b="b" l="l" r="r" t="t"/>
              <a:pathLst>
                <a:path extrusionOk="0" h="812800" w="3319331">
                  <a:moveTo>
                    <a:pt x="0" y="0"/>
                  </a:moveTo>
                  <a:lnTo>
                    <a:pt x="3319331" y="0"/>
                  </a:lnTo>
                  <a:lnTo>
                    <a:pt x="3319331" y="812800"/>
                  </a:lnTo>
                  <a:lnTo>
                    <a:pt x="0" y="812800"/>
                  </a:lnTo>
                  <a:close/>
                </a:path>
              </a:pathLst>
            </a:custGeom>
            <a:solidFill>
              <a:srgbClr val="000000">
                <a:alpha val="0"/>
              </a:srgbClr>
            </a:solidFill>
            <a:ln cap="sq" cmpd="sng" w="38100">
              <a:solidFill>
                <a:srgbClr val="FF7300"/>
              </a:solidFill>
              <a:prstDash val="solid"/>
              <a:miter lim="8000"/>
              <a:headEnd len="sm" w="sm" type="none"/>
              <a:tailEnd len="sm" w="sm" type="none"/>
            </a:ln>
          </p:spPr>
        </p:sp>
        <p:sp>
          <p:nvSpPr>
            <p:cNvPr id="1779" name="Google Shape;1779;p87"/>
            <p:cNvSpPr txBox="1"/>
            <p:nvPr/>
          </p:nvSpPr>
          <p:spPr>
            <a:xfrm>
              <a:off x="0" y="-38100"/>
              <a:ext cx="3319331" cy="8509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780" name="Google Shape;1780;p87"/>
          <p:cNvSpPr txBox="1"/>
          <p:nvPr/>
        </p:nvSpPr>
        <p:spPr>
          <a:xfrm>
            <a:off x="7970421" y="258837"/>
            <a:ext cx="489230" cy="9898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GB" sz="600" u="none" cap="none" strike="noStrike">
                <a:solidFill>
                  <a:srgbClr val="FFFFFF"/>
                </a:solidFill>
                <a:latin typeface="Open Sans"/>
                <a:ea typeface="Open Sans"/>
                <a:cs typeface="Open Sans"/>
                <a:sym typeface="Open Sans"/>
              </a:rPr>
              <a:t>Contact</a:t>
            </a:r>
            <a:endParaRPr sz="700"/>
          </a:p>
        </p:txBody>
      </p:sp>
      <p:sp>
        <p:nvSpPr>
          <p:cNvPr id="1781" name="Google Shape;1781;p87"/>
          <p:cNvSpPr txBox="1"/>
          <p:nvPr/>
        </p:nvSpPr>
        <p:spPr>
          <a:xfrm>
            <a:off x="7192523" y="258837"/>
            <a:ext cx="530249" cy="9898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GB" sz="600" u="none" cap="none" strike="noStrike">
                <a:solidFill>
                  <a:srgbClr val="FFFFFF"/>
                </a:solidFill>
                <a:latin typeface="Open Sans"/>
                <a:ea typeface="Open Sans"/>
                <a:cs typeface="Open Sans"/>
                <a:sym typeface="Open Sans"/>
              </a:rPr>
              <a:t>About Us</a:t>
            </a:r>
            <a:endParaRPr sz="700"/>
          </a:p>
        </p:txBody>
      </p:sp>
      <p:sp>
        <p:nvSpPr>
          <p:cNvPr id="1782" name="Google Shape;1782;p87"/>
          <p:cNvSpPr txBox="1"/>
          <p:nvPr/>
        </p:nvSpPr>
        <p:spPr>
          <a:xfrm>
            <a:off x="6577145" y="258837"/>
            <a:ext cx="367728" cy="9898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GB" sz="600" u="none" cap="none" strike="noStrike">
                <a:solidFill>
                  <a:srgbClr val="FFFFFF"/>
                </a:solidFill>
                <a:latin typeface="Open Sans"/>
                <a:ea typeface="Open Sans"/>
                <a:cs typeface="Open Sans"/>
                <a:sym typeface="Open Sans"/>
              </a:rPr>
              <a:t>Photo</a:t>
            </a:r>
            <a:endParaRPr sz="700"/>
          </a:p>
        </p:txBody>
      </p:sp>
      <p:sp>
        <p:nvSpPr>
          <p:cNvPr id="1783" name="Google Shape;1783;p87"/>
          <p:cNvSpPr txBox="1"/>
          <p:nvPr/>
        </p:nvSpPr>
        <p:spPr>
          <a:xfrm>
            <a:off x="5949265" y="258837"/>
            <a:ext cx="404880" cy="9898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GB" sz="600" u="none" cap="none" strike="noStrike">
                <a:solidFill>
                  <a:srgbClr val="FFFFFF"/>
                </a:solidFill>
                <a:latin typeface="Open Sans"/>
                <a:ea typeface="Open Sans"/>
                <a:cs typeface="Open Sans"/>
                <a:sym typeface="Open Sans"/>
              </a:rPr>
              <a:t>Home</a:t>
            </a:r>
            <a:endParaRPr sz="700"/>
          </a:p>
        </p:txBody>
      </p:sp>
      <p:sp>
        <p:nvSpPr>
          <p:cNvPr id="1784" name="Google Shape;1784;p87"/>
          <p:cNvSpPr txBox="1"/>
          <p:nvPr/>
        </p:nvSpPr>
        <p:spPr>
          <a:xfrm>
            <a:off x="1475760" y="1927050"/>
            <a:ext cx="6192479" cy="1160812"/>
          </a:xfrm>
          <a:prstGeom prst="rect">
            <a:avLst/>
          </a:prstGeom>
          <a:noFill/>
          <a:ln>
            <a:noFill/>
          </a:ln>
        </p:spPr>
        <p:txBody>
          <a:bodyPr anchorCtr="0" anchor="t" bIns="0" lIns="0" spcFirstLastPara="1" rIns="0" wrap="square" tIns="0">
            <a:spAutoFit/>
          </a:bodyPr>
          <a:lstStyle/>
          <a:p>
            <a:pPr indent="0" lvl="0" marL="0" marR="0" rtl="0" algn="ctr">
              <a:lnSpc>
                <a:spcPct val="140002"/>
              </a:lnSpc>
              <a:spcBef>
                <a:spcPts val="0"/>
              </a:spcBef>
              <a:spcAft>
                <a:spcPts val="0"/>
              </a:spcAft>
              <a:buNone/>
            </a:pPr>
            <a:r>
              <a:rPr b="1" i="0" lang="en-GB" sz="6800" u="none" cap="none" strike="noStrike">
                <a:solidFill>
                  <a:srgbClr val="FFFFFF"/>
                </a:solidFill>
                <a:latin typeface="Montserrat"/>
                <a:ea typeface="Montserrat"/>
                <a:cs typeface="Montserrat"/>
                <a:sym typeface="Montserrat"/>
              </a:rPr>
              <a:t>THANK YOU</a:t>
            </a:r>
            <a:endParaRPr sz="700"/>
          </a:p>
        </p:txBody>
      </p:sp>
      <p:sp>
        <p:nvSpPr>
          <p:cNvPr id="1785" name="Google Shape;1785;p87"/>
          <p:cNvSpPr txBox="1"/>
          <p:nvPr/>
        </p:nvSpPr>
        <p:spPr>
          <a:xfrm>
            <a:off x="2566925" y="3565922"/>
            <a:ext cx="3845100" cy="1692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lang="en-GB" sz="800">
                <a:solidFill>
                  <a:srgbClr val="FFFFFF"/>
                </a:solidFill>
                <a:latin typeface="Open Sans"/>
                <a:ea typeface="Open Sans"/>
                <a:cs typeface="Open Sans"/>
                <a:sym typeface="Open Sans"/>
              </a:rPr>
              <a:t>                        </a:t>
            </a:r>
            <a:r>
              <a:rPr lang="en-GB" sz="800" u="sng">
                <a:solidFill>
                  <a:schemeClr val="hlink"/>
                </a:solidFill>
                <a:latin typeface="Open Sans"/>
                <a:ea typeface="Open Sans"/>
                <a:cs typeface="Open Sans"/>
                <a:sym typeface="Open Sans"/>
                <a:hlinkClick r:id="rId5"/>
              </a:rPr>
              <a:t>     </a:t>
            </a:r>
            <a:r>
              <a:rPr lang="en-GB" sz="1100" u="sng">
                <a:solidFill>
                  <a:schemeClr val="hlink"/>
                </a:solidFill>
                <a:latin typeface="Open Sans"/>
                <a:ea typeface="Open Sans"/>
                <a:cs typeface="Open Sans"/>
                <a:sym typeface="Open Sans"/>
                <a:hlinkClick r:id="rId6"/>
              </a:rPr>
              <a:t> devadhivyavv11@gmail.com</a:t>
            </a:r>
            <a:endParaRPr sz="1000"/>
          </a:p>
        </p:txBody>
      </p:sp>
      <p:sp>
        <p:nvSpPr>
          <p:cNvPr id="1786" name="Google Shape;1786;p87"/>
          <p:cNvSpPr txBox="1"/>
          <p:nvPr/>
        </p:nvSpPr>
        <p:spPr>
          <a:xfrm>
            <a:off x="3003375" y="3735125"/>
            <a:ext cx="4523100" cy="2154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lang="en-GB">
                <a:solidFill>
                  <a:schemeClr val="lt1"/>
                </a:solidFill>
              </a:rPr>
              <a:t>LinkedIn :</a:t>
            </a:r>
            <a:r>
              <a:rPr lang="en-GB"/>
              <a:t> </a:t>
            </a:r>
            <a:r>
              <a:rPr lang="en-GB" sz="1100" u="sng">
                <a:solidFill>
                  <a:schemeClr val="hlink"/>
                </a:solidFill>
                <a:latin typeface="Open Sans"/>
                <a:ea typeface="Open Sans"/>
                <a:cs typeface="Open Sans"/>
                <a:sym typeface="Open Sans"/>
                <a:hlinkClick r:id="rId7"/>
              </a:rPr>
              <a:t>www.linkedin.com/in/ divyasri-jegan-407a3223b</a:t>
            </a:r>
            <a:r>
              <a:rPr lang="en-GB" sz="1100">
                <a:solidFill>
                  <a:srgbClr val="FFFFFF"/>
                </a:solidFill>
                <a:latin typeface="Open Sans"/>
                <a:ea typeface="Open Sans"/>
                <a:cs typeface="Open Sans"/>
                <a:sym typeface="Open Sans"/>
              </a:rPr>
              <a:t> </a:t>
            </a:r>
            <a:endParaRPr sz="1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grpSp>
        <p:nvGrpSpPr>
          <p:cNvPr id="278" name="Google Shape;278;p31"/>
          <p:cNvGrpSpPr/>
          <p:nvPr/>
        </p:nvGrpSpPr>
        <p:grpSpPr>
          <a:xfrm>
            <a:off x="8646558" y="223790"/>
            <a:ext cx="198684" cy="73525"/>
            <a:chOff x="0" y="-38100"/>
            <a:chExt cx="128243" cy="47458"/>
          </a:xfrm>
        </p:grpSpPr>
        <p:sp>
          <p:nvSpPr>
            <p:cNvPr id="279" name="Google Shape;279;p31"/>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280" name="Google Shape;280;p31"/>
            <p:cNvSpPr txBox="1"/>
            <p:nvPr/>
          </p:nvSpPr>
          <p:spPr>
            <a:xfrm>
              <a:off x="0" y="-38100"/>
              <a:ext cx="128243" cy="47458"/>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81" name="Google Shape;281;p31"/>
          <p:cNvGrpSpPr/>
          <p:nvPr/>
        </p:nvGrpSpPr>
        <p:grpSpPr>
          <a:xfrm>
            <a:off x="8646558" y="269842"/>
            <a:ext cx="198684" cy="73525"/>
            <a:chOff x="0" y="-38100"/>
            <a:chExt cx="128243" cy="47458"/>
          </a:xfrm>
        </p:grpSpPr>
        <p:sp>
          <p:nvSpPr>
            <p:cNvPr id="282" name="Google Shape;282;p31"/>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283" name="Google Shape;283;p31"/>
            <p:cNvSpPr txBox="1"/>
            <p:nvPr/>
          </p:nvSpPr>
          <p:spPr>
            <a:xfrm>
              <a:off x="0" y="-38100"/>
              <a:ext cx="128243" cy="47458"/>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84" name="Google Shape;284;p31"/>
          <p:cNvSpPr/>
          <p:nvPr/>
        </p:nvSpPr>
        <p:spPr>
          <a:xfrm>
            <a:off x="336715" y="243325"/>
            <a:ext cx="137213" cy="130010"/>
          </a:xfrm>
          <a:custGeom>
            <a:rect b="b" l="l" r="r" t="t"/>
            <a:pathLst>
              <a:path extrusionOk="0" h="260019" w="274427">
                <a:moveTo>
                  <a:pt x="0" y="0"/>
                </a:moveTo>
                <a:lnTo>
                  <a:pt x="274427" y="0"/>
                </a:lnTo>
                <a:lnTo>
                  <a:pt x="274427" y="260020"/>
                </a:lnTo>
                <a:lnTo>
                  <a:pt x="0" y="260020"/>
                </a:lnTo>
                <a:lnTo>
                  <a:pt x="0" y="0"/>
                </a:lnTo>
                <a:close/>
              </a:path>
            </a:pathLst>
          </a:custGeom>
          <a:blipFill rotWithShape="1">
            <a:blip r:embed="rId3">
              <a:alphaModFix/>
            </a:blip>
            <a:stretch>
              <a:fillRect b="0" l="0" r="0" t="0"/>
            </a:stretch>
          </a:blipFill>
          <a:ln>
            <a:noFill/>
          </a:ln>
        </p:spPr>
      </p:sp>
      <p:grpSp>
        <p:nvGrpSpPr>
          <p:cNvPr id="285" name="Google Shape;285;p31"/>
          <p:cNvGrpSpPr/>
          <p:nvPr/>
        </p:nvGrpSpPr>
        <p:grpSpPr>
          <a:xfrm>
            <a:off x="9088966" y="4226546"/>
            <a:ext cx="55034" cy="402604"/>
            <a:chOff x="0" y="-38100"/>
            <a:chExt cx="28989" cy="212072"/>
          </a:xfrm>
        </p:grpSpPr>
        <p:sp>
          <p:nvSpPr>
            <p:cNvPr id="286" name="Google Shape;286;p31"/>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287" name="Google Shape;287;p31"/>
            <p:cNvSpPr txBox="1"/>
            <p:nvPr/>
          </p:nvSpPr>
          <p:spPr>
            <a:xfrm>
              <a:off x="0" y="-38100"/>
              <a:ext cx="28989" cy="212072"/>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88" name="Google Shape;288;p31"/>
          <p:cNvSpPr/>
          <p:nvPr/>
        </p:nvSpPr>
        <p:spPr>
          <a:xfrm>
            <a:off x="412915" y="2757925"/>
            <a:ext cx="137214" cy="130010"/>
          </a:xfrm>
          <a:custGeom>
            <a:rect b="b" l="l" r="r" t="t"/>
            <a:pathLst>
              <a:path extrusionOk="0" h="260019" w="274427">
                <a:moveTo>
                  <a:pt x="0" y="0"/>
                </a:moveTo>
                <a:lnTo>
                  <a:pt x="274427" y="0"/>
                </a:lnTo>
                <a:lnTo>
                  <a:pt x="274427" y="260020"/>
                </a:lnTo>
                <a:lnTo>
                  <a:pt x="0" y="260020"/>
                </a:lnTo>
                <a:lnTo>
                  <a:pt x="0" y="0"/>
                </a:lnTo>
                <a:close/>
              </a:path>
            </a:pathLst>
          </a:custGeom>
          <a:blipFill rotWithShape="1">
            <a:blip r:embed="rId3">
              <a:alphaModFix/>
            </a:blip>
            <a:stretch>
              <a:fillRect b="0" l="0" r="0" t="0"/>
            </a:stretch>
          </a:blipFill>
          <a:ln>
            <a:noFill/>
          </a:ln>
        </p:spPr>
      </p:sp>
      <p:grpSp>
        <p:nvGrpSpPr>
          <p:cNvPr id="289" name="Google Shape;289;p31"/>
          <p:cNvGrpSpPr/>
          <p:nvPr/>
        </p:nvGrpSpPr>
        <p:grpSpPr>
          <a:xfrm>
            <a:off x="412913" y="493988"/>
            <a:ext cx="8248763" cy="4519788"/>
            <a:chOff x="596488" y="269838"/>
            <a:chExt cx="8248763" cy="4519788"/>
          </a:xfrm>
        </p:grpSpPr>
        <p:grpSp>
          <p:nvGrpSpPr>
            <p:cNvPr id="290" name="Google Shape;290;p31"/>
            <p:cNvGrpSpPr/>
            <p:nvPr/>
          </p:nvGrpSpPr>
          <p:grpSpPr>
            <a:xfrm>
              <a:off x="596488" y="269838"/>
              <a:ext cx="7927500" cy="2338588"/>
              <a:chOff x="554450" y="-12"/>
              <a:chExt cx="7927500" cy="2338588"/>
            </a:xfrm>
          </p:grpSpPr>
          <p:sp>
            <p:nvSpPr>
              <p:cNvPr id="291" name="Google Shape;291;p31"/>
              <p:cNvSpPr txBox="1"/>
              <p:nvPr/>
            </p:nvSpPr>
            <p:spPr>
              <a:xfrm>
                <a:off x="554450" y="-12"/>
                <a:ext cx="2300400" cy="2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500">
                    <a:solidFill>
                      <a:schemeClr val="dk1"/>
                    </a:solidFill>
                    <a:latin typeface="Calibri"/>
                    <a:ea typeface="Calibri"/>
                    <a:cs typeface="Calibri"/>
                    <a:sym typeface="Calibri"/>
                  </a:rPr>
                  <a:t>Prepare</a:t>
                </a:r>
                <a:endParaRPr b="1" sz="2500">
                  <a:solidFill>
                    <a:schemeClr val="dk1"/>
                  </a:solidFill>
                  <a:latin typeface="Calibri"/>
                  <a:ea typeface="Calibri"/>
                  <a:cs typeface="Calibri"/>
                  <a:sym typeface="Calibri"/>
                </a:endParaRPr>
              </a:p>
            </p:txBody>
          </p:sp>
          <p:grpSp>
            <p:nvGrpSpPr>
              <p:cNvPr id="292" name="Google Shape;292;p31"/>
              <p:cNvGrpSpPr/>
              <p:nvPr/>
            </p:nvGrpSpPr>
            <p:grpSpPr>
              <a:xfrm>
                <a:off x="884750" y="489675"/>
                <a:ext cx="7597200" cy="1848900"/>
                <a:chOff x="637025" y="489675"/>
                <a:chExt cx="7597200" cy="1848900"/>
              </a:xfrm>
            </p:grpSpPr>
            <p:sp>
              <p:nvSpPr>
                <p:cNvPr id="293" name="Google Shape;293;p31"/>
                <p:cNvSpPr txBox="1"/>
                <p:nvPr/>
              </p:nvSpPr>
              <p:spPr>
                <a:xfrm>
                  <a:off x="637025" y="489675"/>
                  <a:ext cx="7597200" cy="858000"/>
                </a:xfrm>
                <a:prstGeom prst="rect">
                  <a:avLst/>
                </a:prstGeom>
                <a:noFill/>
                <a:ln>
                  <a:noFill/>
                </a:ln>
              </p:spPr>
              <p:txBody>
                <a:bodyPr anchorCtr="0" anchor="t" bIns="91425" lIns="91425" spcFirstLastPara="1" rIns="91425" wrap="square" tIns="91425">
                  <a:noAutofit/>
                </a:bodyPr>
                <a:lstStyle/>
                <a:p>
                  <a:pPr indent="0" lvl="0" marL="0" rtl="0" algn="l">
                    <a:lnSpc>
                      <a:spcPct val="125011"/>
                    </a:lnSpc>
                    <a:spcBef>
                      <a:spcPts val="0"/>
                    </a:spcBef>
                    <a:spcAft>
                      <a:spcPts val="0"/>
                    </a:spcAft>
                    <a:buNone/>
                  </a:pPr>
                  <a:r>
                    <a:rPr b="1" lang="en-GB" sz="1287">
                      <a:solidFill>
                        <a:srgbClr val="282824"/>
                      </a:solidFill>
                      <a:latin typeface="Lato"/>
                      <a:ea typeface="Lato"/>
                      <a:cs typeface="Lato"/>
                      <a:sym typeface="Lato"/>
                    </a:rPr>
                    <a:t>Data Gathering :</a:t>
                  </a:r>
                  <a:endParaRPr b="1" sz="1287">
                    <a:solidFill>
                      <a:srgbClr val="282824"/>
                    </a:solidFill>
                    <a:latin typeface="Lato"/>
                    <a:ea typeface="Lato"/>
                    <a:cs typeface="Lato"/>
                    <a:sym typeface="Lato"/>
                  </a:endParaRPr>
                </a:p>
                <a:p>
                  <a:pPr indent="-307975" lvl="0" marL="457200" rtl="0" algn="l">
                    <a:lnSpc>
                      <a:spcPct val="125011"/>
                    </a:lnSpc>
                    <a:spcBef>
                      <a:spcPts val="0"/>
                    </a:spcBef>
                    <a:spcAft>
                      <a:spcPts val="0"/>
                    </a:spcAft>
                    <a:buClr>
                      <a:srgbClr val="4A4A45"/>
                    </a:buClr>
                    <a:buSzPts val="1250"/>
                    <a:buFont typeface="Lato"/>
                    <a:buChar char="●"/>
                  </a:pPr>
                  <a:r>
                    <a:rPr lang="en-GB" sz="1250">
                      <a:solidFill>
                        <a:srgbClr val="4A4A45"/>
                      </a:solidFill>
                      <a:latin typeface="Lato"/>
                      <a:ea typeface="Lato"/>
                      <a:cs typeface="Lato"/>
                      <a:sym typeface="Lato"/>
                    </a:rPr>
                    <a:t>   Collecting relevant information from diverse sources for comprehensive analysis.</a:t>
                  </a:r>
                  <a:endParaRPr sz="1250">
                    <a:solidFill>
                      <a:srgbClr val="4A4A45"/>
                    </a:solidFill>
                    <a:latin typeface="Lato"/>
                    <a:ea typeface="Lato"/>
                    <a:cs typeface="Lato"/>
                    <a:sym typeface="Lato"/>
                  </a:endParaRPr>
                </a:p>
                <a:p>
                  <a:pPr indent="-307975" lvl="0" marL="457200" rtl="0" algn="l">
                    <a:lnSpc>
                      <a:spcPct val="159942"/>
                    </a:lnSpc>
                    <a:spcBef>
                      <a:spcPts val="0"/>
                    </a:spcBef>
                    <a:spcAft>
                      <a:spcPts val="0"/>
                    </a:spcAft>
                    <a:buClr>
                      <a:srgbClr val="4A4A45"/>
                    </a:buClr>
                    <a:buSzPts val="1250"/>
                    <a:buFont typeface="Lato"/>
                    <a:buChar char="●"/>
                  </a:pPr>
                  <a:r>
                    <a:rPr lang="en-GB" sz="1250">
                      <a:solidFill>
                        <a:srgbClr val="4A4A45"/>
                      </a:solidFill>
                      <a:latin typeface="Lato"/>
                      <a:ea typeface="Lato"/>
                      <a:cs typeface="Lato"/>
                      <a:sym typeface="Lato"/>
                    </a:rPr>
                    <a:t>   We collect data about what are the books and what is makes.</a:t>
                  </a:r>
                  <a:endParaRPr sz="1250">
                    <a:solidFill>
                      <a:srgbClr val="4A4A45"/>
                    </a:solidFill>
                    <a:latin typeface="Lato"/>
                    <a:ea typeface="Lato"/>
                    <a:cs typeface="Lato"/>
                    <a:sym typeface="Lato"/>
                  </a:endParaRPr>
                </a:p>
                <a:p>
                  <a:pPr indent="0" lvl="0" marL="0" rtl="0" algn="l">
                    <a:lnSpc>
                      <a:spcPct val="125011"/>
                    </a:lnSpc>
                    <a:spcBef>
                      <a:spcPts val="0"/>
                    </a:spcBef>
                    <a:spcAft>
                      <a:spcPts val="0"/>
                    </a:spcAft>
                    <a:buClr>
                      <a:srgbClr val="282824"/>
                    </a:buClr>
                    <a:buSzPts val="2187"/>
                    <a:buFont typeface="Lato"/>
                    <a:buNone/>
                  </a:pPr>
                  <a:r>
                    <a:t/>
                  </a:r>
                  <a:endParaRPr b="1" sz="1287">
                    <a:solidFill>
                      <a:srgbClr val="282824"/>
                    </a:solidFill>
                    <a:latin typeface="Lato"/>
                    <a:ea typeface="Lato"/>
                    <a:cs typeface="Lato"/>
                    <a:sym typeface="Lato"/>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294" name="Google Shape;294;p31"/>
                <p:cNvSpPr txBox="1"/>
                <p:nvPr/>
              </p:nvSpPr>
              <p:spPr>
                <a:xfrm>
                  <a:off x="637025" y="1347675"/>
                  <a:ext cx="7597200" cy="990900"/>
                </a:xfrm>
                <a:prstGeom prst="rect">
                  <a:avLst/>
                </a:prstGeom>
                <a:noFill/>
                <a:ln>
                  <a:noFill/>
                </a:ln>
              </p:spPr>
              <p:txBody>
                <a:bodyPr anchorCtr="0" anchor="t" bIns="91425" lIns="91425" spcFirstLastPara="1" rIns="91425" wrap="square" tIns="91425">
                  <a:noAutofit/>
                </a:bodyPr>
                <a:lstStyle/>
                <a:p>
                  <a:pPr indent="0" lvl="0" marL="0" rtl="0" algn="l">
                    <a:lnSpc>
                      <a:spcPct val="125011"/>
                    </a:lnSpc>
                    <a:spcBef>
                      <a:spcPts val="0"/>
                    </a:spcBef>
                    <a:spcAft>
                      <a:spcPts val="0"/>
                    </a:spcAft>
                    <a:buNone/>
                  </a:pPr>
                  <a:r>
                    <a:rPr b="1" lang="en-GB" sz="1287">
                      <a:solidFill>
                        <a:srgbClr val="282824"/>
                      </a:solidFill>
                      <a:latin typeface="Lato"/>
                      <a:ea typeface="Lato"/>
                      <a:cs typeface="Lato"/>
                      <a:sym typeface="Lato"/>
                    </a:rPr>
                    <a:t>Data Cleansing  :</a:t>
                  </a:r>
                  <a:endParaRPr b="1" sz="1287">
                    <a:solidFill>
                      <a:srgbClr val="282824"/>
                    </a:solidFill>
                    <a:latin typeface="Lato"/>
                    <a:ea typeface="Lato"/>
                    <a:cs typeface="Lato"/>
                    <a:sym typeface="Lato"/>
                  </a:endParaRPr>
                </a:p>
                <a:p>
                  <a:pPr indent="-307975" lvl="0" marL="457200" rtl="0" algn="l">
                    <a:lnSpc>
                      <a:spcPct val="125011"/>
                    </a:lnSpc>
                    <a:spcBef>
                      <a:spcPts val="0"/>
                    </a:spcBef>
                    <a:spcAft>
                      <a:spcPts val="0"/>
                    </a:spcAft>
                    <a:buClr>
                      <a:srgbClr val="4A4A45"/>
                    </a:buClr>
                    <a:buSzPts val="1250"/>
                    <a:buFont typeface="Lato"/>
                    <a:buChar char="●"/>
                  </a:pPr>
                  <a:r>
                    <a:rPr lang="en-GB" sz="1250">
                      <a:solidFill>
                        <a:srgbClr val="4A4A45"/>
                      </a:solidFill>
                      <a:latin typeface="Lato"/>
                      <a:ea typeface="Lato"/>
                      <a:cs typeface="Lato"/>
                      <a:sym typeface="Lato"/>
                    </a:rPr>
                    <a:t>   </a:t>
                  </a:r>
                  <a:r>
                    <a:rPr lang="en-GB" sz="1250">
                      <a:solidFill>
                        <a:srgbClr val="4A4A45"/>
                      </a:solidFill>
                      <a:latin typeface="Lato"/>
                      <a:ea typeface="Lato"/>
                      <a:cs typeface="Lato"/>
                      <a:sym typeface="Lato"/>
                    </a:rPr>
                    <a:t>Removing duplicates and irrelevant information to ensure the integrity of the dataset.</a:t>
                  </a:r>
                  <a:endParaRPr sz="1250">
                    <a:solidFill>
                      <a:schemeClr val="dk1"/>
                    </a:solidFill>
                    <a:latin typeface="Calibri"/>
                    <a:ea typeface="Calibri"/>
                    <a:cs typeface="Calibri"/>
                    <a:sym typeface="Calibri"/>
                  </a:endParaRPr>
                </a:p>
                <a:p>
                  <a:pPr indent="-307975" lvl="0" marL="457200" rtl="0" algn="l">
                    <a:lnSpc>
                      <a:spcPct val="125011"/>
                    </a:lnSpc>
                    <a:spcBef>
                      <a:spcPts val="0"/>
                    </a:spcBef>
                    <a:spcAft>
                      <a:spcPts val="0"/>
                    </a:spcAft>
                    <a:buClr>
                      <a:srgbClr val="4A4A45"/>
                    </a:buClr>
                    <a:buSzPts val="1250"/>
                    <a:buFont typeface="Lato"/>
                    <a:buChar char="●"/>
                  </a:pPr>
                  <a:r>
                    <a:rPr lang="en-GB" sz="1250">
                      <a:solidFill>
                        <a:srgbClr val="4A4A45"/>
                      </a:solidFill>
                      <a:latin typeface="Lato"/>
                      <a:ea typeface="Lato"/>
                      <a:cs typeface="Lato"/>
                      <a:sym typeface="Lato"/>
                    </a:rPr>
                    <a:t>   We may also get the insight about the same book or about the resources ,so it is important in finding    </a:t>
                  </a:r>
                  <a:endParaRPr sz="1250">
                    <a:solidFill>
                      <a:srgbClr val="4A4A45"/>
                    </a:solidFill>
                    <a:latin typeface="Lato"/>
                    <a:ea typeface="Lato"/>
                    <a:cs typeface="Lato"/>
                    <a:sym typeface="Lato"/>
                  </a:endParaRPr>
                </a:p>
                <a:p>
                  <a:pPr indent="0" lvl="0" marL="0" rtl="0" algn="l">
                    <a:lnSpc>
                      <a:spcPct val="125011"/>
                    </a:lnSpc>
                    <a:spcBef>
                      <a:spcPts val="0"/>
                    </a:spcBef>
                    <a:spcAft>
                      <a:spcPts val="0"/>
                    </a:spcAft>
                    <a:buNone/>
                  </a:pPr>
                  <a:r>
                    <a:rPr lang="en-GB" sz="1250">
                      <a:solidFill>
                        <a:srgbClr val="4A4A45"/>
                      </a:solidFill>
                      <a:latin typeface="Lato"/>
                      <a:ea typeface="Lato"/>
                      <a:cs typeface="Lato"/>
                      <a:sym typeface="Lato"/>
                    </a:rPr>
                    <a:t>                 the perfect data.</a:t>
                  </a:r>
                  <a:endParaRPr sz="1250">
                    <a:solidFill>
                      <a:srgbClr val="4A4A45"/>
                    </a:solidFill>
                    <a:latin typeface="Lato"/>
                    <a:ea typeface="Lato"/>
                    <a:cs typeface="Lato"/>
                    <a:sym typeface="Lato"/>
                  </a:endParaRPr>
                </a:p>
                <a:p>
                  <a:pPr indent="0" lvl="0" marL="0" rtl="0" algn="l">
                    <a:spcBef>
                      <a:spcPts val="0"/>
                    </a:spcBef>
                    <a:spcAft>
                      <a:spcPts val="0"/>
                    </a:spcAft>
                    <a:buNone/>
                  </a:pPr>
                  <a:r>
                    <a:t/>
                  </a:r>
                  <a:endParaRPr sz="1250">
                    <a:solidFill>
                      <a:schemeClr val="dk1"/>
                    </a:solidFill>
                    <a:latin typeface="Calibri"/>
                    <a:ea typeface="Calibri"/>
                    <a:cs typeface="Calibri"/>
                    <a:sym typeface="Calibri"/>
                  </a:endParaRPr>
                </a:p>
              </p:txBody>
            </p:sp>
          </p:grpSp>
          <p:grpSp>
            <p:nvGrpSpPr>
              <p:cNvPr id="295" name="Google Shape;295;p31"/>
              <p:cNvGrpSpPr/>
              <p:nvPr/>
            </p:nvGrpSpPr>
            <p:grpSpPr>
              <a:xfrm>
                <a:off x="615422" y="460774"/>
                <a:ext cx="1068054" cy="96259"/>
                <a:chOff x="0" y="-38100"/>
                <a:chExt cx="274578" cy="50700"/>
              </a:xfrm>
            </p:grpSpPr>
            <p:sp>
              <p:nvSpPr>
                <p:cNvPr id="296" name="Google Shape;296;p31"/>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97" name="Google Shape;297;p31"/>
                <p:cNvSpPr txBox="1"/>
                <p:nvPr/>
              </p:nvSpPr>
              <p:spPr>
                <a:xfrm>
                  <a:off x="0" y="-38100"/>
                  <a:ext cx="274500" cy="5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grpSp>
          <p:nvGrpSpPr>
            <p:cNvPr id="298" name="Google Shape;298;p31"/>
            <p:cNvGrpSpPr/>
            <p:nvPr/>
          </p:nvGrpSpPr>
          <p:grpSpPr>
            <a:xfrm>
              <a:off x="767822" y="2899174"/>
              <a:ext cx="1068054" cy="96259"/>
              <a:chOff x="0" y="-38100"/>
              <a:chExt cx="274578" cy="50700"/>
            </a:xfrm>
          </p:grpSpPr>
          <p:sp>
            <p:nvSpPr>
              <p:cNvPr id="299" name="Google Shape;299;p31"/>
              <p:cNvSpPr/>
              <p:nvPr/>
            </p:nvSpPr>
            <p:spPr>
              <a:xfrm>
                <a:off x="0" y="0"/>
                <a:ext cx="274578" cy="12543"/>
              </a:xfrm>
              <a:custGeom>
                <a:rect b="b" l="l" r="r" t="t"/>
                <a:pathLst>
                  <a:path extrusionOk="0"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00" name="Google Shape;300;p31"/>
              <p:cNvSpPr txBox="1"/>
              <p:nvPr/>
            </p:nvSpPr>
            <p:spPr>
              <a:xfrm>
                <a:off x="0" y="-38100"/>
                <a:ext cx="274500" cy="50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01" name="Google Shape;301;p31"/>
            <p:cNvSpPr txBox="1"/>
            <p:nvPr/>
          </p:nvSpPr>
          <p:spPr>
            <a:xfrm>
              <a:off x="615425" y="2493525"/>
              <a:ext cx="1958400" cy="2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200">
                  <a:solidFill>
                    <a:schemeClr val="dk1"/>
                  </a:solidFill>
                  <a:latin typeface="Calibri"/>
                  <a:ea typeface="Calibri"/>
                  <a:cs typeface="Calibri"/>
                  <a:sym typeface="Calibri"/>
                </a:rPr>
                <a:t>Process</a:t>
              </a:r>
              <a:endParaRPr b="1" sz="2200">
                <a:solidFill>
                  <a:schemeClr val="dk1"/>
                </a:solidFill>
                <a:latin typeface="Calibri"/>
                <a:ea typeface="Calibri"/>
                <a:cs typeface="Calibri"/>
                <a:sym typeface="Calibri"/>
              </a:endParaRPr>
            </a:p>
          </p:txBody>
        </p:sp>
        <p:sp>
          <p:nvSpPr>
            <p:cNvPr id="302" name="Google Shape;302;p31"/>
            <p:cNvSpPr txBox="1"/>
            <p:nvPr/>
          </p:nvSpPr>
          <p:spPr>
            <a:xfrm>
              <a:off x="990950" y="3114425"/>
              <a:ext cx="7854300" cy="1675200"/>
            </a:xfrm>
            <a:prstGeom prst="rect">
              <a:avLst/>
            </a:prstGeom>
            <a:noFill/>
            <a:ln>
              <a:noFill/>
            </a:ln>
          </p:spPr>
          <p:txBody>
            <a:bodyPr anchorCtr="0" anchor="t" bIns="91425" lIns="91425" spcFirstLastPara="1" rIns="91425" wrap="square" tIns="91425">
              <a:noAutofit/>
            </a:bodyPr>
            <a:lstStyle/>
            <a:p>
              <a:pPr indent="0" lvl="0" marL="0" rtl="0" algn="l">
                <a:lnSpc>
                  <a:spcPct val="159942"/>
                </a:lnSpc>
                <a:spcBef>
                  <a:spcPts val="0"/>
                </a:spcBef>
                <a:spcAft>
                  <a:spcPts val="0"/>
                </a:spcAft>
                <a:buNone/>
              </a:pPr>
              <a:r>
                <a:rPr b="1" lang="en-GB" sz="1250">
                  <a:solidFill>
                    <a:srgbClr val="4A4A45"/>
                  </a:solidFill>
                  <a:latin typeface="Lato"/>
                  <a:ea typeface="Lato"/>
                  <a:cs typeface="Lato"/>
                  <a:sym typeface="Lato"/>
                </a:rPr>
                <a:t>Average Ratings :</a:t>
              </a:r>
              <a:endParaRPr b="1" sz="1250">
                <a:solidFill>
                  <a:srgbClr val="4A4A45"/>
                </a:solidFill>
                <a:latin typeface="Lato"/>
                <a:ea typeface="Lato"/>
                <a:cs typeface="Lato"/>
                <a:sym typeface="Lato"/>
              </a:endParaRPr>
            </a:p>
            <a:p>
              <a:pPr indent="0" lvl="0" marL="0" rtl="0" algn="l">
                <a:lnSpc>
                  <a:spcPct val="159942"/>
                </a:lnSpc>
                <a:spcBef>
                  <a:spcPts val="0"/>
                </a:spcBef>
                <a:spcAft>
                  <a:spcPts val="0"/>
                </a:spcAft>
                <a:buNone/>
              </a:pPr>
              <a:r>
                <a:rPr lang="en-GB" sz="1250">
                  <a:solidFill>
                    <a:srgbClr val="4A4A45"/>
                  </a:solidFill>
                  <a:latin typeface="Lato"/>
                  <a:ea typeface="Lato"/>
                  <a:cs typeface="Lato"/>
                  <a:sym typeface="Lato"/>
                </a:rPr>
                <a:t>             If I find books in online platform , I could find the ratings of book that also involves rate, value add to it.</a:t>
              </a:r>
              <a:endParaRPr sz="1250">
                <a:solidFill>
                  <a:srgbClr val="4A4A45"/>
                </a:solidFill>
                <a:latin typeface="Lato"/>
                <a:ea typeface="Lato"/>
                <a:cs typeface="Lato"/>
                <a:sym typeface="Lato"/>
              </a:endParaRPr>
            </a:p>
            <a:p>
              <a:pPr indent="0" lvl="0" marL="0" rtl="0" algn="l">
                <a:lnSpc>
                  <a:spcPct val="159942"/>
                </a:lnSpc>
                <a:spcBef>
                  <a:spcPts val="0"/>
                </a:spcBef>
                <a:spcAft>
                  <a:spcPts val="0"/>
                </a:spcAft>
                <a:buNone/>
              </a:pPr>
              <a:r>
                <a:rPr b="1" lang="en-GB" sz="1250">
                  <a:solidFill>
                    <a:srgbClr val="4A4A45"/>
                  </a:solidFill>
                  <a:latin typeface="Lato"/>
                  <a:ea typeface="Lato"/>
                  <a:cs typeface="Lato"/>
                  <a:sym typeface="Lato"/>
                </a:rPr>
                <a:t>Book Summaries :</a:t>
              </a:r>
              <a:endParaRPr b="1" sz="1250">
                <a:solidFill>
                  <a:srgbClr val="4A4A45"/>
                </a:solidFill>
                <a:latin typeface="Lato"/>
                <a:ea typeface="Lato"/>
                <a:cs typeface="Lato"/>
                <a:sym typeface="Lato"/>
              </a:endParaRPr>
            </a:p>
            <a:p>
              <a:pPr indent="0" lvl="0" marL="0" rtl="0" algn="l">
                <a:lnSpc>
                  <a:spcPct val="159942"/>
                </a:lnSpc>
                <a:spcBef>
                  <a:spcPts val="0"/>
                </a:spcBef>
                <a:spcAft>
                  <a:spcPts val="0"/>
                </a:spcAft>
                <a:buNone/>
              </a:pPr>
              <a:r>
                <a:rPr lang="en-GB" sz="1250">
                  <a:solidFill>
                    <a:srgbClr val="4A4A45"/>
                  </a:solidFill>
                  <a:latin typeface="Lato"/>
                  <a:ea typeface="Lato"/>
                  <a:cs typeface="Lato"/>
                  <a:sym typeface="Lato"/>
                </a:rPr>
                <a:t>            Compiled Summaries  : Summarize the content and key takeaways of each book for comparison.</a:t>
              </a:r>
              <a:endParaRPr sz="1250">
                <a:solidFill>
                  <a:srgbClr val="4A4A45"/>
                </a:solidFill>
                <a:latin typeface="Lato"/>
                <a:ea typeface="Lato"/>
                <a:cs typeface="Lato"/>
                <a:sym typeface="Lato"/>
              </a:endParaRPr>
            </a:p>
            <a:p>
              <a:pPr indent="0" lvl="0" marL="0" rtl="0" algn="l">
                <a:lnSpc>
                  <a:spcPct val="159942"/>
                </a:lnSpc>
                <a:spcBef>
                  <a:spcPts val="0"/>
                </a:spcBef>
                <a:spcAft>
                  <a:spcPts val="0"/>
                </a:spcAft>
                <a:buNone/>
              </a:pPr>
              <a:r>
                <a:rPr lang="en-GB" sz="1250">
                  <a:solidFill>
                    <a:srgbClr val="4A4A45"/>
                  </a:solidFill>
                  <a:latin typeface="Lato"/>
                  <a:ea typeface="Lato"/>
                  <a:cs typeface="Lato"/>
                  <a:sym typeface="Lato"/>
                </a:rPr>
                <a:t>            Ask about people suggestions, get insights from book readers, find valuable authors works.</a:t>
              </a:r>
              <a:endParaRPr sz="1250">
                <a:solidFill>
                  <a:schemeClr val="dk1"/>
                </a:solidFill>
                <a:latin typeface="Calibri"/>
                <a:ea typeface="Calibri"/>
                <a:cs typeface="Calibri"/>
                <a:sym typeface="Calibri"/>
              </a:endParaRPr>
            </a:p>
            <a:p>
              <a:pPr indent="0" lvl="0" marL="0" rtl="0" algn="l">
                <a:lnSpc>
                  <a:spcPct val="159942"/>
                </a:lnSpc>
                <a:spcBef>
                  <a:spcPts val="0"/>
                </a:spcBef>
                <a:spcAft>
                  <a:spcPts val="0"/>
                </a:spcAft>
                <a:buNone/>
              </a:pPr>
              <a:r>
                <a:t/>
              </a:r>
              <a:endParaRPr sz="1250">
                <a:solidFill>
                  <a:srgbClr val="4A4A45"/>
                </a:solidFill>
                <a:latin typeface="Lato"/>
                <a:ea typeface="Lato"/>
                <a:cs typeface="Lato"/>
                <a:sym typeface="Lato"/>
              </a:endParaRPr>
            </a:p>
            <a:p>
              <a:pPr indent="0" lvl="0" marL="0" rtl="0" algn="l">
                <a:lnSpc>
                  <a:spcPct val="159942"/>
                </a:lnSpc>
                <a:spcBef>
                  <a:spcPts val="0"/>
                </a:spcBef>
                <a:spcAft>
                  <a:spcPts val="0"/>
                </a:spcAft>
                <a:buClr>
                  <a:srgbClr val="4A4A45"/>
                </a:buClr>
                <a:buSzPts val="1750"/>
                <a:buFont typeface="Lato"/>
                <a:buNone/>
              </a:pPr>
              <a:r>
                <a:t/>
              </a:r>
              <a:endParaRPr sz="1250">
                <a:solidFill>
                  <a:srgbClr val="4A4A45"/>
                </a:solidFill>
                <a:latin typeface="Lato"/>
                <a:ea typeface="Lato"/>
                <a:cs typeface="Lato"/>
                <a:sym typeface="Lato"/>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grpSp>
      <p:grpSp>
        <p:nvGrpSpPr>
          <p:cNvPr id="303" name="Google Shape;303;p31"/>
          <p:cNvGrpSpPr/>
          <p:nvPr/>
        </p:nvGrpSpPr>
        <p:grpSpPr>
          <a:xfrm>
            <a:off x="6063597" y="2684896"/>
            <a:ext cx="3080273" cy="2482093"/>
            <a:chOff x="5492000" y="2140675"/>
            <a:chExt cx="3652209" cy="2873125"/>
          </a:xfrm>
        </p:grpSpPr>
        <p:grpSp>
          <p:nvGrpSpPr>
            <p:cNvPr id="304" name="Google Shape;304;p31"/>
            <p:cNvGrpSpPr/>
            <p:nvPr/>
          </p:nvGrpSpPr>
          <p:grpSpPr>
            <a:xfrm>
              <a:off x="9088966" y="4226547"/>
              <a:ext cx="55243" cy="402651"/>
              <a:chOff x="0" y="-38100"/>
              <a:chExt cx="29100" cy="212100"/>
            </a:xfrm>
          </p:grpSpPr>
          <p:sp>
            <p:nvSpPr>
              <p:cNvPr id="305" name="Google Shape;305;p31"/>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306" name="Google Shape;306;p31"/>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07" name="Google Shape;307;p31"/>
            <p:cNvSpPr/>
            <p:nvPr/>
          </p:nvSpPr>
          <p:spPr>
            <a:xfrm>
              <a:off x="8594600" y="2140675"/>
              <a:ext cx="342000" cy="28194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08" name="Google Shape;308;p31"/>
            <p:cNvSpPr/>
            <p:nvPr/>
          </p:nvSpPr>
          <p:spPr>
            <a:xfrm>
              <a:off x="5492000" y="4730600"/>
              <a:ext cx="3432900" cy="2832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
        <p:nvSpPr>
          <p:cNvPr id="309" name="Google Shape;309;p31"/>
          <p:cNvSpPr txBox="1"/>
          <p:nvPr/>
        </p:nvSpPr>
        <p:spPr>
          <a:xfrm>
            <a:off x="635621" y="147600"/>
            <a:ext cx="4954500" cy="354000"/>
          </a:xfrm>
          <a:prstGeom prst="rect">
            <a:avLst/>
          </a:prstGeom>
          <a:noFill/>
          <a:ln>
            <a:noFill/>
          </a:ln>
        </p:spPr>
        <p:txBody>
          <a:bodyPr anchorCtr="0" anchor="t" bIns="0" lIns="0" spcFirstLastPara="1" rIns="0" wrap="square" tIns="0">
            <a:spAutoFit/>
          </a:bodyPr>
          <a:lstStyle/>
          <a:p>
            <a:pPr indent="0" lvl="0" marL="0" marR="0" rtl="0" algn="l">
              <a:lnSpc>
                <a:spcPct val="117017"/>
              </a:lnSpc>
              <a:spcBef>
                <a:spcPts val="0"/>
              </a:spcBef>
              <a:spcAft>
                <a:spcPts val="0"/>
              </a:spcAft>
              <a:buNone/>
            </a:pPr>
            <a:r>
              <a:rPr b="1" i="0" lang="en-GB" sz="2300" u="none" cap="none" strike="noStrike">
                <a:solidFill>
                  <a:srgbClr val="1F2020"/>
                </a:solidFill>
                <a:latin typeface="Poppins"/>
                <a:ea typeface="Poppins"/>
                <a:cs typeface="Poppins"/>
                <a:sym typeface="Poppins"/>
              </a:rPr>
              <a:t>Data </a:t>
            </a:r>
            <a:r>
              <a:rPr b="1" lang="en-GB" sz="2300">
                <a:solidFill>
                  <a:srgbClr val="1F2020"/>
                </a:solidFill>
                <a:latin typeface="Poppins"/>
                <a:ea typeface="Poppins"/>
                <a:cs typeface="Poppins"/>
                <a:sym typeface="Poppins"/>
              </a:rPr>
              <a:t>Analysis in everyday life</a:t>
            </a:r>
            <a:endParaRPr sz="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grpSp>
        <p:nvGrpSpPr>
          <p:cNvPr id="314" name="Google Shape;314;p32"/>
          <p:cNvGrpSpPr/>
          <p:nvPr/>
        </p:nvGrpSpPr>
        <p:grpSpPr>
          <a:xfrm>
            <a:off x="8646558" y="223790"/>
            <a:ext cx="198684" cy="73525"/>
            <a:chOff x="0" y="-38100"/>
            <a:chExt cx="128243" cy="47458"/>
          </a:xfrm>
        </p:grpSpPr>
        <p:sp>
          <p:nvSpPr>
            <p:cNvPr id="315" name="Google Shape;315;p32"/>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316" name="Google Shape;316;p32"/>
            <p:cNvSpPr txBox="1"/>
            <p:nvPr/>
          </p:nvSpPr>
          <p:spPr>
            <a:xfrm>
              <a:off x="0" y="-38100"/>
              <a:ext cx="128243" cy="47458"/>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17" name="Google Shape;317;p32"/>
          <p:cNvGrpSpPr/>
          <p:nvPr/>
        </p:nvGrpSpPr>
        <p:grpSpPr>
          <a:xfrm>
            <a:off x="8646558" y="269842"/>
            <a:ext cx="198684" cy="73525"/>
            <a:chOff x="0" y="-38100"/>
            <a:chExt cx="128243" cy="47458"/>
          </a:xfrm>
        </p:grpSpPr>
        <p:sp>
          <p:nvSpPr>
            <p:cNvPr id="318" name="Google Shape;318;p32"/>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319" name="Google Shape;319;p32"/>
            <p:cNvSpPr txBox="1"/>
            <p:nvPr/>
          </p:nvSpPr>
          <p:spPr>
            <a:xfrm>
              <a:off x="0" y="-38100"/>
              <a:ext cx="128243" cy="47458"/>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20" name="Google Shape;320;p32"/>
          <p:cNvSpPr/>
          <p:nvPr/>
        </p:nvSpPr>
        <p:spPr>
          <a:xfrm>
            <a:off x="489115" y="548124"/>
            <a:ext cx="137214" cy="130010"/>
          </a:xfrm>
          <a:custGeom>
            <a:rect b="b" l="l" r="r" t="t"/>
            <a:pathLst>
              <a:path extrusionOk="0" h="260019" w="274427">
                <a:moveTo>
                  <a:pt x="0" y="0"/>
                </a:moveTo>
                <a:lnTo>
                  <a:pt x="274427" y="0"/>
                </a:lnTo>
                <a:lnTo>
                  <a:pt x="274427" y="260020"/>
                </a:lnTo>
                <a:lnTo>
                  <a:pt x="0" y="260020"/>
                </a:lnTo>
                <a:lnTo>
                  <a:pt x="0" y="0"/>
                </a:lnTo>
                <a:close/>
              </a:path>
            </a:pathLst>
          </a:custGeom>
          <a:blipFill rotWithShape="1">
            <a:blip r:embed="rId3">
              <a:alphaModFix/>
            </a:blip>
            <a:stretch>
              <a:fillRect b="0" l="0" r="0" t="0"/>
            </a:stretch>
          </a:blipFill>
          <a:ln>
            <a:noFill/>
          </a:ln>
        </p:spPr>
      </p:sp>
      <p:grpSp>
        <p:nvGrpSpPr>
          <p:cNvPr id="321" name="Google Shape;321;p32"/>
          <p:cNvGrpSpPr/>
          <p:nvPr/>
        </p:nvGrpSpPr>
        <p:grpSpPr>
          <a:xfrm>
            <a:off x="9088966" y="4226546"/>
            <a:ext cx="55034" cy="402604"/>
            <a:chOff x="0" y="-38100"/>
            <a:chExt cx="28989" cy="212072"/>
          </a:xfrm>
        </p:grpSpPr>
        <p:sp>
          <p:nvSpPr>
            <p:cNvPr id="322" name="Google Shape;322;p32"/>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323" name="Google Shape;323;p32"/>
            <p:cNvSpPr txBox="1"/>
            <p:nvPr/>
          </p:nvSpPr>
          <p:spPr>
            <a:xfrm>
              <a:off x="0" y="-38100"/>
              <a:ext cx="28989" cy="212072"/>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24" name="Google Shape;324;p32"/>
          <p:cNvGrpSpPr/>
          <p:nvPr/>
        </p:nvGrpSpPr>
        <p:grpSpPr>
          <a:xfrm rot="-10799592">
            <a:off x="-221459" y="186"/>
            <a:ext cx="3080273" cy="2481805"/>
            <a:chOff x="5492000" y="2140675"/>
            <a:chExt cx="3652209" cy="2873125"/>
          </a:xfrm>
        </p:grpSpPr>
        <p:grpSp>
          <p:nvGrpSpPr>
            <p:cNvPr id="325" name="Google Shape;325;p32"/>
            <p:cNvGrpSpPr/>
            <p:nvPr/>
          </p:nvGrpSpPr>
          <p:grpSpPr>
            <a:xfrm>
              <a:off x="9088966" y="4226547"/>
              <a:ext cx="55243" cy="402651"/>
              <a:chOff x="0" y="-38100"/>
              <a:chExt cx="29100" cy="212100"/>
            </a:xfrm>
          </p:grpSpPr>
          <p:sp>
            <p:nvSpPr>
              <p:cNvPr id="326" name="Google Shape;326;p32"/>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327" name="Google Shape;327;p32"/>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28" name="Google Shape;328;p32"/>
            <p:cNvSpPr/>
            <p:nvPr/>
          </p:nvSpPr>
          <p:spPr>
            <a:xfrm>
              <a:off x="8594600" y="2140675"/>
              <a:ext cx="342000" cy="28194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29" name="Google Shape;329;p32"/>
            <p:cNvSpPr/>
            <p:nvPr/>
          </p:nvSpPr>
          <p:spPr>
            <a:xfrm>
              <a:off x="5492000" y="4730600"/>
              <a:ext cx="3432900" cy="2832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
        <p:nvSpPr>
          <p:cNvPr id="330" name="Google Shape;330;p32"/>
          <p:cNvSpPr txBox="1"/>
          <p:nvPr/>
        </p:nvSpPr>
        <p:spPr>
          <a:xfrm>
            <a:off x="796800" y="1064088"/>
            <a:ext cx="3173400" cy="3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800">
                <a:solidFill>
                  <a:schemeClr val="dk1"/>
                </a:solidFill>
                <a:latin typeface="Calibri"/>
                <a:ea typeface="Calibri"/>
                <a:cs typeface="Calibri"/>
                <a:sym typeface="Calibri"/>
              </a:rPr>
              <a:t>Analyze</a:t>
            </a:r>
            <a:endParaRPr b="1" sz="2800">
              <a:solidFill>
                <a:schemeClr val="dk1"/>
              </a:solidFill>
              <a:latin typeface="Calibri"/>
              <a:ea typeface="Calibri"/>
              <a:cs typeface="Calibri"/>
              <a:sym typeface="Calibri"/>
            </a:endParaRPr>
          </a:p>
        </p:txBody>
      </p:sp>
      <p:sp>
        <p:nvSpPr>
          <p:cNvPr id="331" name="Google Shape;331;p32"/>
          <p:cNvSpPr txBox="1"/>
          <p:nvPr/>
        </p:nvSpPr>
        <p:spPr>
          <a:xfrm>
            <a:off x="1027050" y="1692075"/>
            <a:ext cx="7089900" cy="2843100"/>
          </a:xfrm>
          <a:prstGeom prst="rect">
            <a:avLst/>
          </a:prstGeom>
          <a:noFill/>
          <a:ln>
            <a:noFill/>
          </a:ln>
        </p:spPr>
        <p:txBody>
          <a:bodyPr anchorCtr="0" anchor="t" bIns="91425" lIns="91425" spcFirstLastPara="1" rIns="91425" wrap="square" tIns="91425">
            <a:noAutofit/>
          </a:bodyPr>
          <a:lstStyle/>
          <a:p>
            <a:pPr indent="0" lvl="0" marL="0" rtl="0" algn="l">
              <a:lnSpc>
                <a:spcPct val="159942"/>
              </a:lnSpc>
              <a:spcBef>
                <a:spcPts val="0"/>
              </a:spcBef>
              <a:spcAft>
                <a:spcPts val="0"/>
              </a:spcAft>
              <a:buNone/>
            </a:pPr>
            <a:r>
              <a:rPr lang="en-GB" sz="1250">
                <a:solidFill>
                  <a:srgbClr val="4A4A45"/>
                </a:solidFill>
                <a:latin typeface="Lato"/>
                <a:ea typeface="Lato"/>
                <a:cs typeface="Lato"/>
                <a:sym typeface="Lato"/>
              </a:rPr>
              <a:t>Interpret the findings, rank the books based on criteria, and identify common themes among the top-rated books for precise decision-making.</a:t>
            </a:r>
            <a:endParaRPr sz="1250">
              <a:solidFill>
                <a:srgbClr val="4A4A45"/>
              </a:solidFill>
              <a:latin typeface="Lato"/>
              <a:ea typeface="Lato"/>
              <a:cs typeface="Lato"/>
              <a:sym typeface="Lato"/>
            </a:endParaRPr>
          </a:p>
          <a:p>
            <a:pPr indent="0" lvl="0" marL="0" rtl="0" algn="l">
              <a:lnSpc>
                <a:spcPct val="159942"/>
              </a:lnSpc>
              <a:spcBef>
                <a:spcPts val="0"/>
              </a:spcBef>
              <a:spcAft>
                <a:spcPts val="0"/>
              </a:spcAft>
              <a:buNone/>
            </a:pPr>
            <a:r>
              <a:rPr b="1" lang="en-GB" sz="1950">
                <a:solidFill>
                  <a:srgbClr val="4A4A45"/>
                </a:solidFill>
                <a:latin typeface="Lato"/>
                <a:ea typeface="Lato"/>
                <a:cs typeface="Lato"/>
                <a:sym typeface="Lato"/>
              </a:rPr>
              <a:t>Ranking Criteria :</a:t>
            </a:r>
            <a:endParaRPr b="1" sz="1950">
              <a:solidFill>
                <a:srgbClr val="4A4A45"/>
              </a:solidFill>
              <a:latin typeface="Lato"/>
              <a:ea typeface="Lato"/>
              <a:cs typeface="Lato"/>
              <a:sym typeface="Lato"/>
            </a:endParaRPr>
          </a:p>
          <a:p>
            <a:pPr indent="0" lvl="0" marL="0" rtl="0" algn="l">
              <a:lnSpc>
                <a:spcPct val="159942"/>
              </a:lnSpc>
              <a:spcBef>
                <a:spcPts val="0"/>
              </a:spcBef>
              <a:spcAft>
                <a:spcPts val="0"/>
              </a:spcAft>
              <a:buNone/>
            </a:pPr>
            <a:r>
              <a:rPr lang="en-GB" sz="1300">
                <a:solidFill>
                  <a:srgbClr val="4A4A45"/>
                </a:solidFill>
                <a:latin typeface="Lato"/>
                <a:ea typeface="Lato"/>
                <a:cs typeface="Lato"/>
                <a:sym typeface="Lato"/>
              </a:rPr>
              <a:t>               Rank books based on average user ratings, number of reviews, and alignment with personal goals.</a:t>
            </a:r>
            <a:endParaRPr sz="1300">
              <a:solidFill>
                <a:srgbClr val="4A4A45"/>
              </a:solidFill>
              <a:latin typeface="Lato"/>
              <a:ea typeface="Lato"/>
              <a:cs typeface="Lato"/>
              <a:sym typeface="Lato"/>
            </a:endParaRPr>
          </a:p>
          <a:p>
            <a:pPr indent="0" lvl="0" marL="0" rtl="0" algn="l">
              <a:lnSpc>
                <a:spcPct val="159942"/>
              </a:lnSpc>
              <a:spcBef>
                <a:spcPts val="0"/>
              </a:spcBef>
              <a:spcAft>
                <a:spcPts val="0"/>
              </a:spcAft>
              <a:buNone/>
            </a:pPr>
            <a:r>
              <a:rPr b="1" lang="en-GB" sz="1900">
                <a:solidFill>
                  <a:srgbClr val="4A4A45"/>
                </a:solidFill>
                <a:latin typeface="Lato"/>
                <a:ea typeface="Lato"/>
                <a:cs typeface="Lato"/>
                <a:sym typeface="Lato"/>
              </a:rPr>
              <a:t>Identify theme :</a:t>
            </a:r>
            <a:endParaRPr b="1" sz="1900">
              <a:solidFill>
                <a:srgbClr val="4A4A45"/>
              </a:solidFill>
              <a:latin typeface="Lato"/>
              <a:ea typeface="Lato"/>
              <a:cs typeface="Lato"/>
              <a:sym typeface="Lato"/>
            </a:endParaRPr>
          </a:p>
          <a:p>
            <a:pPr indent="0" lvl="0" marL="0" rtl="0" algn="l">
              <a:lnSpc>
                <a:spcPct val="159942"/>
              </a:lnSpc>
              <a:spcBef>
                <a:spcPts val="0"/>
              </a:spcBef>
              <a:spcAft>
                <a:spcPts val="0"/>
              </a:spcAft>
              <a:buNone/>
            </a:pPr>
            <a:r>
              <a:rPr b="1" lang="en-GB" sz="1900">
                <a:solidFill>
                  <a:srgbClr val="4A4A45"/>
                </a:solidFill>
                <a:latin typeface="Lato"/>
                <a:ea typeface="Lato"/>
                <a:cs typeface="Lato"/>
                <a:sym typeface="Lato"/>
              </a:rPr>
              <a:t>          </a:t>
            </a:r>
            <a:r>
              <a:rPr lang="en-GB" sz="1300">
                <a:solidFill>
                  <a:srgbClr val="4A4A45"/>
                </a:solidFill>
                <a:latin typeface="Lato"/>
                <a:ea typeface="Lato"/>
                <a:cs typeface="Lato"/>
                <a:sym typeface="Lato"/>
              </a:rPr>
              <a:t>Analyze common themes and topics across the top-rated books for insightful selection.</a:t>
            </a:r>
            <a:endParaRPr sz="1300">
              <a:solidFill>
                <a:schemeClr val="dk1"/>
              </a:solidFill>
              <a:latin typeface="Calibri"/>
              <a:ea typeface="Calibri"/>
              <a:cs typeface="Calibri"/>
              <a:sym typeface="Calibri"/>
            </a:endParaRPr>
          </a:p>
          <a:p>
            <a:pPr indent="0" lvl="0" marL="0" rtl="0" algn="l">
              <a:lnSpc>
                <a:spcPct val="159942"/>
              </a:lnSpc>
              <a:spcBef>
                <a:spcPts val="0"/>
              </a:spcBef>
              <a:spcAft>
                <a:spcPts val="0"/>
              </a:spcAft>
              <a:buNone/>
            </a:pPr>
            <a:r>
              <a:t/>
            </a:r>
            <a:endParaRPr b="1" sz="1900">
              <a:solidFill>
                <a:srgbClr val="4A4A45"/>
              </a:solidFill>
              <a:latin typeface="Lato"/>
              <a:ea typeface="Lato"/>
              <a:cs typeface="Lato"/>
              <a:sym typeface="Lato"/>
            </a:endParaRPr>
          </a:p>
          <a:p>
            <a:pPr indent="0" lvl="0" marL="0" rtl="0" algn="l">
              <a:lnSpc>
                <a:spcPct val="159942"/>
              </a:lnSpc>
              <a:spcBef>
                <a:spcPts val="0"/>
              </a:spcBef>
              <a:spcAft>
                <a:spcPts val="0"/>
              </a:spcAft>
              <a:buClr>
                <a:srgbClr val="4A4A45"/>
              </a:buClr>
              <a:buSzPts val="1750"/>
              <a:buFont typeface="Lato"/>
              <a:buNone/>
            </a:pPr>
            <a:r>
              <a:t/>
            </a:r>
            <a:endParaRPr sz="1250">
              <a:solidFill>
                <a:srgbClr val="4A4A45"/>
              </a:solidFill>
              <a:latin typeface="Lato"/>
              <a:ea typeface="Lato"/>
              <a:cs typeface="Lato"/>
              <a:sym typeface="Lato"/>
            </a:endParaRPr>
          </a:p>
        </p:txBody>
      </p:sp>
      <p:sp>
        <p:nvSpPr>
          <p:cNvPr id="332" name="Google Shape;332;p32"/>
          <p:cNvSpPr txBox="1"/>
          <p:nvPr/>
        </p:nvSpPr>
        <p:spPr>
          <a:xfrm>
            <a:off x="741796" y="436125"/>
            <a:ext cx="4954500" cy="354000"/>
          </a:xfrm>
          <a:prstGeom prst="rect">
            <a:avLst/>
          </a:prstGeom>
          <a:noFill/>
          <a:ln>
            <a:noFill/>
          </a:ln>
        </p:spPr>
        <p:txBody>
          <a:bodyPr anchorCtr="0" anchor="t" bIns="0" lIns="0" spcFirstLastPara="1" rIns="0" wrap="square" tIns="0">
            <a:spAutoFit/>
          </a:bodyPr>
          <a:lstStyle/>
          <a:p>
            <a:pPr indent="0" lvl="0" marL="0" marR="0" rtl="0" algn="l">
              <a:lnSpc>
                <a:spcPct val="117017"/>
              </a:lnSpc>
              <a:spcBef>
                <a:spcPts val="0"/>
              </a:spcBef>
              <a:spcAft>
                <a:spcPts val="0"/>
              </a:spcAft>
              <a:buNone/>
            </a:pPr>
            <a:r>
              <a:rPr b="1" lang="en-GB" sz="2300">
                <a:solidFill>
                  <a:srgbClr val="1F2020"/>
                </a:solidFill>
                <a:latin typeface="Poppins"/>
                <a:ea typeface="Poppins"/>
                <a:cs typeface="Poppins"/>
                <a:sym typeface="Poppins"/>
              </a:rPr>
              <a:t> </a:t>
            </a:r>
            <a:r>
              <a:rPr b="1" i="0" lang="en-GB" sz="2300" u="none" cap="none" strike="noStrike">
                <a:solidFill>
                  <a:srgbClr val="1F2020"/>
                </a:solidFill>
                <a:latin typeface="Poppins"/>
                <a:ea typeface="Poppins"/>
                <a:cs typeface="Poppins"/>
                <a:sym typeface="Poppins"/>
              </a:rPr>
              <a:t>Data </a:t>
            </a:r>
            <a:r>
              <a:rPr b="1" lang="en-GB" sz="2300">
                <a:solidFill>
                  <a:srgbClr val="1F2020"/>
                </a:solidFill>
                <a:latin typeface="Poppins"/>
                <a:ea typeface="Poppins"/>
                <a:cs typeface="Poppins"/>
                <a:sym typeface="Poppins"/>
              </a:rPr>
              <a:t>Analysis in everyday life</a:t>
            </a:r>
            <a:endParaRPr sz="7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grpSp>
        <p:nvGrpSpPr>
          <p:cNvPr id="337" name="Google Shape;337;p33"/>
          <p:cNvGrpSpPr/>
          <p:nvPr/>
        </p:nvGrpSpPr>
        <p:grpSpPr>
          <a:xfrm>
            <a:off x="8646558" y="223790"/>
            <a:ext cx="198684" cy="73525"/>
            <a:chOff x="0" y="-38100"/>
            <a:chExt cx="128243" cy="47458"/>
          </a:xfrm>
        </p:grpSpPr>
        <p:sp>
          <p:nvSpPr>
            <p:cNvPr id="338" name="Google Shape;338;p33"/>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339" name="Google Shape;339;p33"/>
            <p:cNvSpPr txBox="1"/>
            <p:nvPr/>
          </p:nvSpPr>
          <p:spPr>
            <a:xfrm>
              <a:off x="0" y="-38100"/>
              <a:ext cx="128243" cy="47458"/>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40" name="Google Shape;340;p33"/>
          <p:cNvGrpSpPr/>
          <p:nvPr/>
        </p:nvGrpSpPr>
        <p:grpSpPr>
          <a:xfrm>
            <a:off x="8646558" y="269842"/>
            <a:ext cx="198684" cy="73525"/>
            <a:chOff x="0" y="-38100"/>
            <a:chExt cx="128243" cy="47458"/>
          </a:xfrm>
        </p:grpSpPr>
        <p:sp>
          <p:nvSpPr>
            <p:cNvPr id="341" name="Google Shape;341;p33"/>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7300"/>
            </a:solidFill>
            <a:ln>
              <a:noFill/>
            </a:ln>
          </p:spPr>
        </p:sp>
        <p:sp>
          <p:nvSpPr>
            <p:cNvPr id="342" name="Google Shape;342;p33"/>
            <p:cNvSpPr txBox="1"/>
            <p:nvPr/>
          </p:nvSpPr>
          <p:spPr>
            <a:xfrm>
              <a:off x="0" y="-38100"/>
              <a:ext cx="128243" cy="47458"/>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43" name="Google Shape;343;p33"/>
          <p:cNvSpPr/>
          <p:nvPr/>
        </p:nvSpPr>
        <p:spPr>
          <a:xfrm>
            <a:off x="336715" y="243325"/>
            <a:ext cx="137213" cy="130010"/>
          </a:xfrm>
          <a:custGeom>
            <a:rect b="b" l="l" r="r" t="t"/>
            <a:pathLst>
              <a:path extrusionOk="0" h="260019" w="274427">
                <a:moveTo>
                  <a:pt x="0" y="0"/>
                </a:moveTo>
                <a:lnTo>
                  <a:pt x="274427" y="0"/>
                </a:lnTo>
                <a:lnTo>
                  <a:pt x="274427" y="260020"/>
                </a:lnTo>
                <a:lnTo>
                  <a:pt x="0" y="260020"/>
                </a:lnTo>
                <a:lnTo>
                  <a:pt x="0" y="0"/>
                </a:lnTo>
                <a:close/>
              </a:path>
            </a:pathLst>
          </a:custGeom>
          <a:blipFill rotWithShape="1">
            <a:blip r:embed="rId3">
              <a:alphaModFix/>
            </a:blip>
            <a:stretch>
              <a:fillRect b="0" l="0" r="0" t="0"/>
            </a:stretch>
          </a:blipFill>
          <a:ln>
            <a:noFill/>
          </a:ln>
        </p:spPr>
      </p:sp>
      <p:grpSp>
        <p:nvGrpSpPr>
          <p:cNvPr id="344" name="Google Shape;344;p33"/>
          <p:cNvGrpSpPr/>
          <p:nvPr/>
        </p:nvGrpSpPr>
        <p:grpSpPr>
          <a:xfrm>
            <a:off x="9088966" y="4226546"/>
            <a:ext cx="55034" cy="402604"/>
            <a:chOff x="0" y="-38100"/>
            <a:chExt cx="28989" cy="212072"/>
          </a:xfrm>
        </p:grpSpPr>
        <p:sp>
          <p:nvSpPr>
            <p:cNvPr id="345" name="Google Shape;345;p33"/>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346" name="Google Shape;346;p33"/>
            <p:cNvSpPr txBox="1"/>
            <p:nvPr/>
          </p:nvSpPr>
          <p:spPr>
            <a:xfrm>
              <a:off x="0" y="-38100"/>
              <a:ext cx="28989" cy="212072"/>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47" name="Google Shape;347;p33"/>
          <p:cNvGrpSpPr/>
          <p:nvPr/>
        </p:nvGrpSpPr>
        <p:grpSpPr>
          <a:xfrm>
            <a:off x="6063597" y="2684896"/>
            <a:ext cx="3080273" cy="2482093"/>
            <a:chOff x="5492000" y="2140675"/>
            <a:chExt cx="3652209" cy="2873125"/>
          </a:xfrm>
        </p:grpSpPr>
        <p:grpSp>
          <p:nvGrpSpPr>
            <p:cNvPr id="348" name="Google Shape;348;p33"/>
            <p:cNvGrpSpPr/>
            <p:nvPr/>
          </p:nvGrpSpPr>
          <p:grpSpPr>
            <a:xfrm>
              <a:off x="9088966" y="4226547"/>
              <a:ext cx="55243" cy="402651"/>
              <a:chOff x="0" y="-38100"/>
              <a:chExt cx="29100" cy="212100"/>
            </a:xfrm>
          </p:grpSpPr>
          <p:sp>
            <p:nvSpPr>
              <p:cNvPr id="349" name="Google Shape;349;p33"/>
              <p:cNvSpPr/>
              <p:nvPr/>
            </p:nvSpPr>
            <p:spPr>
              <a:xfrm>
                <a:off x="0" y="0"/>
                <a:ext cx="28989" cy="173972"/>
              </a:xfrm>
              <a:custGeom>
                <a:rect b="b" l="l" r="r" t="t"/>
                <a:pathLst>
                  <a:path extrusionOk="0" h="173972" w="28989">
                    <a:moveTo>
                      <a:pt x="0" y="0"/>
                    </a:moveTo>
                    <a:lnTo>
                      <a:pt x="28989" y="0"/>
                    </a:lnTo>
                    <a:lnTo>
                      <a:pt x="28989" y="173972"/>
                    </a:lnTo>
                    <a:lnTo>
                      <a:pt x="0" y="173972"/>
                    </a:lnTo>
                    <a:close/>
                  </a:path>
                </a:pathLst>
              </a:custGeom>
              <a:solidFill>
                <a:srgbClr val="FF7300"/>
              </a:solidFill>
              <a:ln>
                <a:noFill/>
              </a:ln>
            </p:spPr>
          </p:sp>
          <p:sp>
            <p:nvSpPr>
              <p:cNvPr id="350" name="Google Shape;350;p33"/>
              <p:cNvSpPr txBox="1"/>
              <p:nvPr/>
            </p:nvSpPr>
            <p:spPr>
              <a:xfrm>
                <a:off x="0" y="-38100"/>
                <a:ext cx="29100" cy="212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51" name="Google Shape;351;p33"/>
            <p:cNvSpPr/>
            <p:nvPr/>
          </p:nvSpPr>
          <p:spPr>
            <a:xfrm>
              <a:off x="8594600" y="2140675"/>
              <a:ext cx="342000" cy="28194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52" name="Google Shape;352;p33"/>
            <p:cNvSpPr/>
            <p:nvPr/>
          </p:nvSpPr>
          <p:spPr>
            <a:xfrm>
              <a:off x="5492000" y="4730600"/>
              <a:ext cx="3432900" cy="283200"/>
            </a:xfrm>
            <a:prstGeom prst="rect">
              <a:avLst/>
            </a:prstGeom>
            <a:solidFill>
              <a:srgbClr val="FF73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
        <p:nvSpPr>
          <p:cNvPr id="353" name="Google Shape;353;p33"/>
          <p:cNvSpPr txBox="1"/>
          <p:nvPr/>
        </p:nvSpPr>
        <p:spPr>
          <a:xfrm>
            <a:off x="849375" y="908375"/>
            <a:ext cx="7290600" cy="31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solidFill>
                  <a:schemeClr val="dk1"/>
                </a:solidFill>
                <a:latin typeface="Calibri"/>
                <a:ea typeface="Calibri"/>
                <a:cs typeface="Calibri"/>
                <a:sym typeface="Calibri"/>
              </a:rPr>
              <a:t>Enhanced decision making: </a:t>
            </a:r>
            <a:endParaRPr b="1" sz="2000">
              <a:solidFill>
                <a:schemeClr val="dk1"/>
              </a:solidFill>
              <a:latin typeface="Calibri"/>
              <a:ea typeface="Calibri"/>
              <a:cs typeface="Calibri"/>
              <a:sym typeface="Calibri"/>
            </a:endParaRPr>
          </a:p>
          <a:p>
            <a:pPr indent="0" lvl="0" marL="0" rtl="0" algn="l">
              <a:lnSpc>
                <a:spcPct val="159942"/>
              </a:lnSpc>
              <a:spcBef>
                <a:spcPts val="0"/>
              </a:spcBef>
              <a:spcAft>
                <a:spcPts val="0"/>
              </a:spcAft>
              <a:buNone/>
            </a:pPr>
            <a:r>
              <a:rPr lang="en-GB" sz="1950">
                <a:solidFill>
                  <a:srgbClr val="4A4A45"/>
                </a:solidFill>
                <a:latin typeface="Lato"/>
                <a:ea typeface="Lato"/>
                <a:cs typeface="Lato"/>
                <a:sym typeface="Lato"/>
              </a:rPr>
              <a:t>    </a:t>
            </a:r>
            <a:r>
              <a:rPr lang="en-GB" sz="1300">
                <a:solidFill>
                  <a:srgbClr val="4A4A45"/>
                </a:solidFill>
                <a:latin typeface="Lato"/>
                <a:ea typeface="Lato"/>
                <a:cs typeface="Lato"/>
                <a:sym typeface="Lato"/>
              </a:rPr>
              <a:t>   Data-driven selection enhances decision-making abilities for personal progress.</a:t>
            </a:r>
            <a:endParaRPr sz="1300">
              <a:solidFill>
                <a:srgbClr val="4A4A45"/>
              </a:solidFill>
              <a:latin typeface="Lato"/>
              <a:ea typeface="Lato"/>
              <a:cs typeface="Lato"/>
              <a:sym typeface="Lato"/>
            </a:endParaRPr>
          </a:p>
          <a:p>
            <a:pPr indent="0" lvl="0" marL="0" rtl="0" algn="l">
              <a:lnSpc>
                <a:spcPct val="159942"/>
              </a:lnSpc>
              <a:spcBef>
                <a:spcPts val="0"/>
              </a:spcBef>
              <a:spcAft>
                <a:spcPts val="0"/>
              </a:spcAft>
              <a:buNone/>
            </a:pPr>
            <a:r>
              <a:rPr b="1" lang="en-GB" sz="1900">
                <a:solidFill>
                  <a:srgbClr val="4A4A45"/>
                </a:solidFill>
                <a:latin typeface="Lato"/>
                <a:ea typeface="Lato"/>
                <a:cs typeface="Lato"/>
                <a:sym typeface="Lato"/>
              </a:rPr>
              <a:t>Continuous</a:t>
            </a:r>
            <a:r>
              <a:rPr b="1" lang="en-GB" sz="1900">
                <a:solidFill>
                  <a:srgbClr val="4A4A45"/>
                </a:solidFill>
                <a:latin typeface="Lato"/>
                <a:ea typeface="Lato"/>
                <a:cs typeface="Lato"/>
                <a:sym typeface="Lato"/>
              </a:rPr>
              <a:t> Learning :</a:t>
            </a:r>
            <a:endParaRPr b="1" sz="1900">
              <a:solidFill>
                <a:srgbClr val="4A4A45"/>
              </a:solidFill>
              <a:latin typeface="Lato"/>
              <a:ea typeface="Lato"/>
              <a:cs typeface="Lato"/>
              <a:sym typeface="Lato"/>
            </a:endParaRPr>
          </a:p>
          <a:p>
            <a:pPr indent="0" lvl="0" marL="0" rtl="0" algn="l">
              <a:lnSpc>
                <a:spcPct val="159942"/>
              </a:lnSpc>
              <a:spcBef>
                <a:spcPts val="0"/>
              </a:spcBef>
              <a:spcAft>
                <a:spcPts val="0"/>
              </a:spcAft>
              <a:buNone/>
            </a:pPr>
            <a:r>
              <a:rPr lang="en-GB" sz="1300">
                <a:solidFill>
                  <a:srgbClr val="4A4A45"/>
                </a:solidFill>
                <a:latin typeface="Lato"/>
                <a:ea typeface="Lato"/>
                <a:cs typeface="Lato"/>
                <a:sym typeface="Lato"/>
              </a:rPr>
              <a:t>       Encourage continuous exploration in both data analytics and personal development for holistic    </a:t>
            </a:r>
            <a:endParaRPr sz="1300">
              <a:solidFill>
                <a:srgbClr val="4A4A45"/>
              </a:solidFill>
              <a:latin typeface="Lato"/>
              <a:ea typeface="Lato"/>
              <a:cs typeface="Lato"/>
              <a:sym typeface="Lato"/>
            </a:endParaRPr>
          </a:p>
          <a:p>
            <a:pPr indent="0" lvl="0" marL="0" rtl="0" algn="l">
              <a:lnSpc>
                <a:spcPct val="159942"/>
              </a:lnSpc>
              <a:spcBef>
                <a:spcPts val="0"/>
              </a:spcBef>
              <a:spcAft>
                <a:spcPts val="0"/>
              </a:spcAft>
              <a:buNone/>
            </a:pPr>
            <a:r>
              <a:rPr lang="en-GB" sz="1300">
                <a:solidFill>
                  <a:srgbClr val="4A4A45"/>
                </a:solidFill>
                <a:latin typeface="Lato"/>
                <a:ea typeface="Lato"/>
                <a:cs typeface="Lato"/>
                <a:sym typeface="Lato"/>
              </a:rPr>
              <a:t>       </a:t>
            </a:r>
            <a:r>
              <a:rPr lang="en-GB" sz="1300">
                <a:solidFill>
                  <a:srgbClr val="4A4A45"/>
                </a:solidFill>
                <a:latin typeface="Lato"/>
                <a:ea typeface="Lato"/>
                <a:cs typeface="Lato"/>
                <a:sym typeface="Lato"/>
              </a:rPr>
              <a:t>growth.</a:t>
            </a:r>
            <a:endParaRPr sz="1300">
              <a:solidFill>
                <a:srgbClr val="4A4A45"/>
              </a:solidFill>
              <a:latin typeface="Lato"/>
              <a:ea typeface="Lato"/>
              <a:cs typeface="Lato"/>
              <a:sym typeface="Lato"/>
            </a:endParaRPr>
          </a:p>
          <a:p>
            <a:pPr indent="0" lvl="0" marL="0" rtl="0" algn="l">
              <a:lnSpc>
                <a:spcPct val="159942"/>
              </a:lnSpc>
              <a:spcBef>
                <a:spcPts val="0"/>
              </a:spcBef>
              <a:spcAft>
                <a:spcPts val="0"/>
              </a:spcAft>
              <a:buNone/>
            </a:pPr>
            <a:r>
              <a:rPr lang="en-GB" sz="1300">
                <a:solidFill>
                  <a:srgbClr val="4A4A45"/>
                </a:solidFill>
                <a:latin typeface="Lato"/>
                <a:ea typeface="Lato"/>
                <a:cs typeface="Lato"/>
                <a:sym typeface="Lato"/>
              </a:rPr>
              <a:t>   </a:t>
            </a:r>
            <a:endParaRPr sz="1300">
              <a:solidFill>
                <a:srgbClr val="4A4A45"/>
              </a:solidFill>
              <a:latin typeface="Lato"/>
              <a:ea typeface="Lato"/>
              <a:cs typeface="Lato"/>
              <a:sym typeface="Lato"/>
            </a:endParaRPr>
          </a:p>
          <a:p>
            <a:pPr indent="0" lvl="0" marL="0" rtl="0" algn="l">
              <a:lnSpc>
                <a:spcPct val="159942"/>
              </a:lnSpc>
              <a:spcBef>
                <a:spcPts val="0"/>
              </a:spcBef>
              <a:spcAft>
                <a:spcPts val="0"/>
              </a:spcAft>
              <a:buClr>
                <a:srgbClr val="4A4A45"/>
              </a:buClr>
              <a:buSzPts val="1750"/>
              <a:buFont typeface="Lato"/>
              <a:buNone/>
            </a:pPr>
            <a:r>
              <a:rPr lang="en-GB" sz="1300">
                <a:solidFill>
                  <a:srgbClr val="4A4A45"/>
                </a:solidFill>
                <a:latin typeface="Lato"/>
                <a:ea typeface="Lato"/>
                <a:cs typeface="Lato"/>
                <a:sym typeface="Lato"/>
              </a:rPr>
              <a:t>From the above result we were able to identify the self help book bring productivity and I have found the Alchemist, Deep work and Atomic habits </a:t>
            </a:r>
            <a:r>
              <a:rPr lang="en-GB" sz="1300">
                <a:solidFill>
                  <a:srgbClr val="4A4A45"/>
                </a:solidFill>
                <a:latin typeface="Lato"/>
                <a:ea typeface="Lato"/>
                <a:cs typeface="Lato"/>
                <a:sym typeface="Lato"/>
              </a:rPr>
              <a:t>result</a:t>
            </a:r>
            <a:r>
              <a:rPr lang="en-GB" sz="1300">
                <a:solidFill>
                  <a:srgbClr val="4A4A45"/>
                </a:solidFill>
                <a:latin typeface="Lato"/>
                <a:ea typeface="Lato"/>
                <a:cs typeface="Lato"/>
                <a:sym typeface="Lato"/>
              </a:rPr>
              <a:t> in provides a better improvement for my growth.</a:t>
            </a:r>
            <a:endParaRPr sz="1300">
              <a:solidFill>
                <a:srgbClr val="4A4A45"/>
              </a:solidFill>
              <a:latin typeface="Lato"/>
              <a:ea typeface="Lato"/>
              <a:cs typeface="Lato"/>
              <a:sym typeface="Lato"/>
            </a:endParaRPr>
          </a:p>
        </p:txBody>
      </p:sp>
      <p:sp>
        <p:nvSpPr>
          <p:cNvPr id="354" name="Google Shape;354;p33"/>
          <p:cNvSpPr txBox="1"/>
          <p:nvPr/>
        </p:nvSpPr>
        <p:spPr>
          <a:xfrm>
            <a:off x="790400" y="473150"/>
            <a:ext cx="35628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chemeClr val="dk1"/>
                </a:solidFill>
                <a:latin typeface="Calibri"/>
                <a:ea typeface="Calibri"/>
                <a:cs typeface="Calibri"/>
                <a:sym typeface="Calibri"/>
              </a:rPr>
              <a:t>Result :</a:t>
            </a:r>
            <a:endParaRPr b="1" sz="2600">
              <a:solidFill>
                <a:schemeClr val="dk1"/>
              </a:solidFill>
              <a:latin typeface="Calibri"/>
              <a:ea typeface="Calibri"/>
              <a:cs typeface="Calibri"/>
              <a:sym typeface="Calibri"/>
            </a:endParaRPr>
          </a:p>
        </p:txBody>
      </p:sp>
      <p:sp>
        <p:nvSpPr>
          <p:cNvPr id="355" name="Google Shape;355;p33"/>
          <p:cNvSpPr txBox="1"/>
          <p:nvPr/>
        </p:nvSpPr>
        <p:spPr>
          <a:xfrm>
            <a:off x="635621" y="147600"/>
            <a:ext cx="4954500" cy="354000"/>
          </a:xfrm>
          <a:prstGeom prst="rect">
            <a:avLst/>
          </a:prstGeom>
          <a:noFill/>
          <a:ln>
            <a:noFill/>
          </a:ln>
        </p:spPr>
        <p:txBody>
          <a:bodyPr anchorCtr="0" anchor="t" bIns="0" lIns="0" spcFirstLastPara="1" rIns="0" wrap="square" tIns="0">
            <a:spAutoFit/>
          </a:bodyPr>
          <a:lstStyle/>
          <a:p>
            <a:pPr indent="0" lvl="0" marL="0" marR="0" rtl="0" algn="l">
              <a:lnSpc>
                <a:spcPct val="117017"/>
              </a:lnSpc>
              <a:spcBef>
                <a:spcPts val="0"/>
              </a:spcBef>
              <a:spcAft>
                <a:spcPts val="0"/>
              </a:spcAft>
              <a:buNone/>
            </a:pPr>
            <a:r>
              <a:rPr b="1" i="0" lang="en-GB" sz="2300" u="none" cap="none" strike="noStrike">
                <a:solidFill>
                  <a:srgbClr val="1F2020"/>
                </a:solidFill>
                <a:latin typeface="Poppins"/>
                <a:ea typeface="Poppins"/>
                <a:cs typeface="Poppins"/>
                <a:sym typeface="Poppins"/>
              </a:rPr>
              <a:t>Data </a:t>
            </a:r>
            <a:r>
              <a:rPr b="1" lang="en-GB" sz="2300">
                <a:solidFill>
                  <a:srgbClr val="1F2020"/>
                </a:solidFill>
                <a:latin typeface="Poppins"/>
                <a:ea typeface="Poppins"/>
                <a:cs typeface="Poppins"/>
                <a:sym typeface="Poppins"/>
              </a:rPr>
              <a:t>Analysis in everyday life</a:t>
            </a:r>
            <a:endParaRPr sz="7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